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44"/>
  </p:notesMasterIdLst>
  <p:sldIdLst>
    <p:sldId id="337" r:id="rId2"/>
    <p:sldId id="256" r:id="rId3"/>
    <p:sldId id="330" r:id="rId4"/>
    <p:sldId id="331" r:id="rId5"/>
    <p:sldId id="284" r:id="rId6"/>
    <p:sldId id="311" r:id="rId7"/>
    <p:sldId id="333" r:id="rId8"/>
    <p:sldId id="332" r:id="rId9"/>
    <p:sldId id="312" r:id="rId10"/>
    <p:sldId id="317" r:id="rId11"/>
    <p:sldId id="329" r:id="rId12"/>
    <p:sldId id="336" r:id="rId13"/>
    <p:sldId id="335" r:id="rId14"/>
    <p:sldId id="338" r:id="rId15"/>
    <p:sldId id="310" r:id="rId16"/>
    <p:sldId id="285" r:id="rId17"/>
    <p:sldId id="300" r:id="rId18"/>
    <p:sldId id="299" r:id="rId19"/>
    <p:sldId id="286" r:id="rId20"/>
    <p:sldId id="287" r:id="rId21"/>
    <p:sldId id="341" r:id="rId22"/>
    <p:sldId id="288" r:id="rId23"/>
    <p:sldId id="301" r:id="rId24"/>
    <p:sldId id="302" r:id="rId25"/>
    <p:sldId id="293" r:id="rId26"/>
    <p:sldId id="295" r:id="rId27"/>
    <p:sldId id="296" r:id="rId28"/>
    <p:sldId id="298" r:id="rId29"/>
    <p:sldId id="339" r:id="rId30"/>
    <p:sldId id="306" r:id="rId31"/>
    <p:sldId id="309" r:id="rId32"/>
    <p:sldId id="340" r:id="rId33"/>
    <p:sldId id="327" r:id="rId34"/>
    <p:sldId id="328" r:id="rId35"/>
    <p:sldId id="321" r:id="rId36"/>
    <p:sldId id="307" r:id="rId37"/>
    <p:sldId id="325" r:id="rId38"/>
    <p:sldId id="322" r:id="rId39"/>
    <p:sldId id="323" r:id="rId40"/>
    <p:sldId id="320" r:id="rId41"/>
    <p:sldId id="324" r:id="rId42"/>
    <p:sldId id="291"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ummary Section" id="{DF35342A-CA55-4407-8F4E-F485B4BF7894}">
          <p14:sldIdLst>
            <p14:sldId id="337"/>
          </p14:sldIdLst>
        </p14:section>
        <p14:section name="Intro" id="{27D9EE5D-2FCF-4CDA-90DB-48B7D76C16F2}">
          <p14:sldIdLst>
            <p14:sldId id="256"/>
            <p14:sldId id="330"/>
            <p14:sldId id="331"/>
            <p14:sldId id="284"/>
          </p14:sldIdLst>
        </p14:section>
        <p14:section name="Basics" id="{2B18B4CD-FEC9-49E7-85FC-EDD7DB4525BC}">
          <p14:sldIdLst>
            <p14:sldId id="311"/>
            <p14:sldId id="333"/>
            <p14:sldId id="332"/>
            <p14:sldId id="312"/>
            <p14:sldId id="317"/>
          </p14:sldIdLst>
        </p14:section>
        <p14:section name="Git Reset" id="{C7673244-9E82-4180-992F-903B836B0925}">
          <p14:sldIdLst>
            <p14:sldId id="329"/>
            <p14:sldId id="336"/>
            <p14:sldId id="335"/>
            <p14:sldId id="338"/>
          </p14:sldIdLst>
        </p14:section>
        <p14:section name="Remote" id="{F0993D90-2C97-48C4-816B-FA1E4E1BCA88}">
          <p14:sldIdLst>
            <p14:sldId id="310"/>
            <p14:sldId id="285"/>
            <p14:sldId id="300"/>
            <p14:sldId id="299"/>
            <p14:sldId id="286"/>
            <p14:sldId id="287"/>
            <p14:sldId id="341"/>
          </p14:sldIdLst>
        </p14:section>
        <p14:section name="Branches" id="{AE5B935D-AFB8-4BAE-8D3D-84B734CFFF4C}">
          <p14:sldIdLst>
            <p14:sldId id="288"/>
            <p14:sldId id="301"/>
            <p14:sldId id="302"/>
            <p14:sldId id="293"/>
            <p14:sldId id="295"/>
            <p14:sldId id="296"/>
            <p14:sldId id="298"/>
            <p14:sldId id="339"/>
            <p14:sldId id="306"/>
            <p14:sldId id="309"/>
            <p14:sldId id="340"/>
          </p14:sldIdLst>
        </p14:section>
        <p14:section name="Other" id="{DD4E1F85-566B-4D33-80AC-76AFCD98A345}">
          <p14:sldIdLst>
            <p14:sldId id="327"/>
            <p14:sldId id="328"/>
            <p14:sldId id="321"/>
            <p14:sldId id="307"/>
            <p14:sldId id="325"/>
            <p14:sldId id="322"/>
            <p14:sldId id="323"/>
          </p14:sldIdLst>
        </p14:section>
        <p14:section name="End" id="{529245AF-AEBE-4E4A-9D39-C0E4E95D782A}">
          <p14:sldIdLst>
            <p14:sldId id="320"/>
            <p14:sldId id="324"/>
            <p14:sldId id="291"/>
          </p14:sldIdLst>
        </p14:section>
      </p14:sectionLst>
    </p:ext>
    <p:ext uri="{EFAFB233-063F-42B5-8137-9DF3F51BA10A}">
      <p15:sldGuideLst xmlns:p15="http://schemas.microsoft.com/office/powerpoint/2012/main">
        <p15:guide id="1" orient="horz" pos="2880" userDrawn="1">
          <p15:clr>
            <a:srgbClr val="000000"/>
          </p15:clr>
        </p15:guide>
        <p15:guide id="2" orient="horz" pos="1392" userDrawn="1">
          <p15:clr>
            <a:srgbClr val="000000"/>
          </p15:clr>
        </p15:guide>
        <p15:guide id="3" pos="5120" userDrawn="1">
          <p15:clr>
            <a:srgbClr val="000000"/>
          </p15:clr>
        </p15:guide>
        <p15:guide id="4" pos="2560" userDrawn="1">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C9E7A7"/>
    <a:srgbClr val="FFD961"/>
    <a:srgbClr val="FFE593"/>
    <a:srgbClr val="FFFFFF"/>
    <a:srgbClr val="9BD4FF"/>
    <a:srgbClr val="FCF0E8"/>
    <a:srgbClr val="D3B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0498" autoAdjust="0"/>
  </p:normalViewPr>
  <p:slideViewPr>
    <p:cSldViewPr snapToGrid="0">
      <p:cViewPr varScale="1">
        <p:scale>
          <a:sx n="106" d="100"/>
          <a:sy n="106" d="100"/>
        </p:scale>
        <p:origin x="1402" y="55"/>
      </p:cViewPr>
      <p:guideLst>
        <p:guide orient="horz" pos="2880"/>
        <p:guide orient="horz" pos="1392"/>
        <p:guide pos="5120"/>
        <p:guide pos="256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82713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Times"/>
                <a:ea typeface="Times"/>
                <a:cs typeface="Times"/>
                <a:sym typeface="Times"/>
              </a:rPr>
              <a:t>2</a:t>
            </a:fld>
            <a:endParaRPr sz="1200" b="0" i="0" u="none" strike="noStrike" cap="none">
              <a:solidFill>
                <a:schemeClr val="dk1"/>
              </a:solidFill>
              <a:latin typeface="Times"/>
              <a:ea typeface="Times"/>
              <a:cs typeface="Times"/>
              <a:sym typeface="Times"/>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00" name="Google Shape;100;p1: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a:ea typeface="Times"/>
              <a:cs typeface="Times"/>
              <a:sym typeface="Times"/>
            </a:endParaRPr>
          </a:p>
        </p:txBody>
      </p:sp>
    </p:spTree>
    <p:extLst>
      <p:ext uri="{BB962C8B-B14F-4D97-AF65-F5344CB8AC3E}">
        <p14:creationId xmlns:p14="http://schemas.microsoft.com/office/powerpoint/2010/main" val="2481788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802081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604209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706910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777042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594988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312938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08134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034001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699192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62166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ba6c830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ba6c8300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4ba6c8300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100276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031132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102954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797639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876181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aseline="0" dirty="0"/>
              <a:t>Create branch "dev" and list all the branches</a:t>
            </a: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192946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Now, let's create a</a:t>
            </a:r>
            <a:r>
              <a:rPr lang="en-US" baseline="0" dirty="0"/>
              <a:t> couple of commits in each branch</a:t>
            </a:r>
          </a:p>
          <a:p>
            <a:pPr marL="0" lvl="0" indent="0" algn="l" rtl="0">
              <a:spcBef>
                <a:spcPts val="0"/>
              </a:spcBef>
              <a:spcAft>
                <a:spcPts val="0"/>
              </a:spcAft>
              <a:buNone/>
            </a:pPr>
            <a:r>
              <a:rPr lang="en-US" dirty="0"/>
              <a:t>git checkout dev</a:t>
            </a:r>
          </a:p>
          <a:p>
            <a:pPr marL="228600" lvl="0" indent="-228600" algn="l" rtl="0">
              <a:spcBef>
                <a:spcPts val="0"/>
              </a:spcBef>
              <a:spcAft>
                <a:spcPts val="0"/>
              </a:spcAft>
              <a:buAutoNum type="arabicPeriod"/>
            </a:pPr>
            <a:r>
              <a:rPr lang="en-US" dirty="0"/>
              <a:t>create a new file notes.txt</a:t>
            </a:r>
          </a:p>
          <a:p>
            <a:pPr marL="228600" lvl="0" indent="-228600" algn="l" rtl="0">
              <a:spcBef>
                <a:spcPts val="0"/>
              </a:spcBef>
              <a:spcAft>
                <a:spcPts val="0"/>
              </a:spcAft>
              <a:buAutoNum type="arabicPeriod"/>
            </a:pPr>
            <a:r>
              <a:rPr lang="en-US" dirty="0"/>
              <a:t>modify README file to include info about notes.txt file</a:t>
            </a:r>
          </a:p>
          <a:p>
            <a:pPr marL="228600" lvl="0" indent="-228600" algn="l" rtl="0">
              <a:spcBef>
                <a:spcPts val="0"/>
              </a:spcBef>
              <a:spcAft>
                <a:spcPts val="0"/>
              </a:spcAft>
              <a:buAutoNum type="arabicPeriod"/>
            </a:pPr>
            <a:endParaRPr lang="en-US" dirty="0"/>
          </a:p>
          <a:p>
            <a:pPr marL="0" lvl="0" indent="0" algn="l" rtl="0">
              <a:spcBef>
                <a:spcPts val="0"/>
              </a:spcBef>
              <a:spcAft>
                <a:spcPts val="0"/>
              </a:spcAft>
              <a:buNone/>
            </a:pPr>
            <a:r>
              <a:rPr lang="en-US" dirty="0"/>
              <a:t>git checkout master</a:t>
            </a:r>
          </a:p>
          <a:p>
            <a:pPr marL="228600" lvl="0" indent="-228600" algn="l" rtl="0">
              <a:spcBef>
                <a:spcPts val="0"/>
              </a:spcBef>
              <a:spcAft>
                <a:spcPts val="0"/>
              </a:spcAft>
              <a:buAutoNum type="arabicPeriod"/>
            </a:pPr>
            <a:r>
              <a:rPr lang="en-US" dirty="0"/>
              <a:t>create a new file hello.py</a:t>
            </a:r>
          </a:p>
          <a:p>
            <a:pPr marL="228600" lvl="0" indent="-228600" algn="l" rtl="0">
              <a:spcBef>
                <a:spcPts val="0"/>
              </a:spcBef>
              <a:spcAft>
                <a:spcPts val="0"/>
              </a:spcAft>
              <a:buAutoNum type="arabicPeriod"/>
            </a:pPr>
            <a:r>
              <a:rPr lang="en-US" dirty="0"/>
              <a:t>modify README file to include info about python file</a:t>
            </a:r>
          </a:p>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2668983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git</a:t>
            </a:r>
            <a:r>
              <a:rPr lang="en-US" dirty="0"/>
              <a:t> checkout</a:t>
            </a:r>
            <a:r>
              <a:rPr lang="en-US" baseline="0" dirty="0"/>
              <a:t> master</a:t>
            </a:r>
          </a:p>
          <a:p>
            <a:pPr marL="0" lvl="0" indent="0" algn="l" rtl="0">
              <a:spcBef>
                <a:spcPts val="0"/>
              </a:spcBef>
              <a:spcAft>
                <a:spcPts val="0"/>
              </a:spcAft>
              <a:buNone/>
            </a:pPr>
            <a:r>
              <a:rPr lang="en-US" baseline="0" dirty="0" err="1"/>
              <a:t>git</a:t>
            </a:r>
            <a:r>
              <a:rPr lang="en-US" baseline="0" dirty="0"/>
              <a:t> merge dev</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 conflict message will be given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Edit README file to resolve conflict</a:t>
            </a:r>
          </a:p>
          <a:p>
            <a:pPr marL="0" lvl="0" indent="0" algn="l" rtl="0">
              <a:spcBef>
                <a:spcPts val="0"/>
              </a:spcBef>
              <a:spcAft>
                <a:spcPts val="0"/>
              </a:spcAft>
              <a:buNone/>
            </a:pPr>
            <a:r>
              <a:rPr lang="en-US" baseline="0" dirty="0" err="1"/>
              <a:t>git</a:t>
            </a:r>
            <a:r>
              <a:rPr lang="en-US" baseline="0" dirty="0"/>
              <a:t> commit -am "Resolve merge conflict in README file"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err="1"/>
              <a:t>git</a:t>
            </a:r>
            <a:r>
              <a:rPr lang="en-US" baseline="0" dirty="0"/>
              <a:t> log </a:t>
            </a:r>
            <a:r>
              <a:rPr lang="en-US" baseline="0"/>
              <a:t>--graph</a:t>
            </a: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420850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rebase makes your commit history clean</a:t>
            </a: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589036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107510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fetch vs pull</a:t>
            </a: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4142540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ba6c830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ba6c8300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4ba6c8300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700792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1297272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06086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0144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987667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84732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623551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973589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911584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1944211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429482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631482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Times"/>
                <a:ea typeface="Times"/>
                <a:cs typeface="Times"/>
                <a:sym typeface="Times"/>
              </a:rPr>
              <a:t>42</a:t>
            </a:fld>
            <a:endParaRPr sz="1200" b="0" i="0" u="none" strike="noStrike" cap="none">
              <a:solidFill>
                <a:schemeClr val="dk1"/>
              </a:solidFill>
              <a:latin typeface="Times"/>
              <a:ea typeface="Times"/>
              <a:cs typeface="Times"/>
              <a:sym typeface="Times"/>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00" name="Google Shape;100;p1: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a:ea typeface="Times"/>
              <a:cs typeface="Times"/>
              <a:sym typeface="Times"/>
            </a:endParaRPr>
          </a:p>
        </p:txBody>
      </p:sp>
    </p:spTree>
    <p:extLst>
      <p:ext uri="{BB962C8B-B14F-4D97-AF65-F5344CB8AC3E}">
        <p14:creationId xmlns:p14="http://schemas.microsoft.com/office/powerpoint/2010/main" val="1791163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Every arrow is a pointer</a:t>
            </a:r>
          </a:p>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42910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for why we have staged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0325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clone: usefulness</a:t>
            </a:r>
          </a:p>
          <a:p>
            <a:pPr marL="0" lvl="0" indent="0" algn="l" rtl="0">
              <a:spcBef>
                <a:spcPts val="0"/>
              </a:spcBef>
              <a:spcAft>
                <a:spcPts val="0"/>
              </a:spcAft>
              <a:buNone/>
            </a:pPr>
            <a:r>
              <a:rPr lang="en-US" dirty="0"/>
              <a:t>git add *</a:t>
            </a:r>
          </a:p>
          <a:p>
            <a:pPr marL="0" lvl="0" indent="0" algn="l" rtl="0">
              <a:spcBef>
                <a:spcPts val="0"/>
              </a:spcBef>
              <a:spcAft>
                <a:spcPts val="0"/>
              </a:spcAft>
              <a:buNone/>
            </a:pPr>
            <a:r>
              <a:rPr lang="en-US" dirty="0"/>
              <a:t>git add .</a:t>
            </a: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5162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US" b="1" dirty="0"/>
              <a:t>git add .</a:t>
            </a:r>
          </a:p>
          <a:p>
            <a:r>
              <a:rPr lang="en-US" b="1" dirty="0"/>
              <a:t>git commit –m “Add rea.txt”</a:t>
            </a:r>
          </a:p>
          <a:p>
            <a:endParaRPr lang="en-US" b="1" dirty="0"/>
          </a:p>
          <a:p>
            <a:r>
              <a:rPr lang="en-US" b="1" dirty="0"/>
              <a:t>vs </a:t>
            </a:r>
          </a:p>
          <a:p>
            <a:endParaRPr lang="en-US" b="1" dirty="0"/>
          </a:p>
          <a:p>
            <a:r>
              <a:rPr lang="en-US" b="1" dirty="0"/>
              <a:t>git commit –am “msg”</a:t>
            </a:r>
          </a:p>
          <a:p>
            <a:pPr marL="0" lvl="0" indent="0" algn="l" rtl="0">
              <a:spcBef>
                <a:spcPts val="0"/>
              </a:spcBef>
              <a:spcAft>
                <a:spcPts val="0"/>
              </a:spcAft>
              <a:buNone/>
            </a:pPr>
            <a:endParaRPr dirty="0"/>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851855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ba6c8300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ba6c8300d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g4ba6c8300d_0_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409306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14400" y="2130426"/>
            <a:ext cx="10363200" cy="1470025"/>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4400"/>
              <a:buFont typeface="Calibri"/>
              <a:buNone/>
              <a:defRPr b="1" i="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lvl="0" algn="ctr">
              <a:spcBef>
                <a:spcPts val="640"/>
              </a:spcBef>
              <a:spcAft>
                <a:spcPts val="0"/>
              </a:spcAft>
              <a:buSzPts val="3200"/>
              <a:buNone/>
              <a:defRPr b="0" i="0">
                <a:solidFill>
                  <a:srgbClr val="000000"/>
                </a:solidFill>
                <a:latin typeface="Calibri"/>
                <a:ea typeface="Calibri"/>
                <a:cs typeface="Calibri"/>
                <a:sym typeface="Calibri"/>
              </a:defRPr>
            </a:lvl1pPr>
            <a:lvl2pPr lvl="1" algn="ctr">
              <a:spcBef>
                <a:spcPts val="560"/>
              </a:spcBef>
              <a:spcAft>
                <a:spcPts val="0"/>
              </a:spcAft>
              <a:buSzPts val="2800"/>
              <a:buNone/>
              <a:defRPr>
                <a:solidFill>
                  <a:srgbClr val="888888"/>
                </a:solidFill>
              </a:defRPr>
            </a:lvl2pPr>
            <a:lvl3pPr lvl="2" algn="ctr">
              <a:spcBef>
                <a:spcPts val="480"/>
              </a:spcBef>
              <a:spcAft>
                <a:spcPts val="0"/>
              </a:spcAft>
              <a:buSzPts val="2400"/>
              <a:buNone/>
              <a:defRPr>
                <a:solidFill>
                  <a:srgbClr val="888888"/>
                </a:solidFill>
              </a:defRPr>
            </a:lvl3pPr>
            <a:lvl4pPr lvl="3" algn="ctr">
              <a:spcBef>
                <a:spcPts val="400"/>
              </a:spcBef>
              <a:spcAft>
                <a:spcPts val="0"/>
              </a:spcAft>
              <a:buSzPts val="2000"/>
              <a:buNone/>
              <a:defRPr>
                <a:solidFill>
                  <a:srgbClr val="888888"/>
                </a:solidFill>
              </a:defRPr>
            </a:lvl4pPr>
            <a:lvl5pPr lvl="4" algn="ctr">
              <a:spcBef>
                <a:spcPts val="4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0464572-4147-4A40-A7F2-A369A5D58EF1}" type="datetime1">
              <a:rPr lang="en-US" smtClean="0"/>
              <a:t>1/25/2020</a:t>
            </a:fld>
            <a:endParaRPr dirty="0"/>
          </a:p>
        </p:txBody>
      </p:sp>
      <p:sp>
        <p:nvSpPr>
          <p:cNvPr id="19" name="Google Shape;19;p2"/>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lang="en-US" dirty="0"/>
          </a:p>
        </p:txBody>
      </p:sp>
      <p:sp>
        <p:nvSpPr>
          <p:cNvPr id="20" name="Google Shape;20;p2"/>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609601" y="273050"/>
            <a:ext cx="4011084" cy="1162050"/>
          </a:xfrm>
          <a:prstGeom prst="rect">
            <a:avLst/>
          </a:prstGeom>
          <a:noFill/>
          <a:ln>
            <a:noFill/>
          </a:ln>
        </p:spPr>
        <p:txBody>
          <a:bodyPr spcFirstLastPara="1" wrap="square" lIns="0" tIns="45700" rIns="0" bIns="45700" anchor="b" anchorCtr="0"/>
          <a:lstStyle>
            <a:lvl1pPr lvl="0" algn="l">
              <a:spcBef>
                <a:spcPts val="0"/>
              </a:spcBef>
              <a:spcAft>
                <a:spcPts val="0"/>
              </a:spcAft>
              <a:buClr>
                <a:schemeClr val="dk2"/>
              </a:buClr>
              <a:buSzPts val="4800"/>
              <a:buFont typeface="Calibri"/>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0"/>
          <p:cNvSpPr txBox="1">
            <a:spLocks noGrp="1"/>
          </p:cNvSpPr>
          <p:nvPr>
            <p:ph type="body" idx="1"/>
          </p:nvPr>
        </p:nvSpPr>
        <p:spPr>
          <a:xfrm>
            <a:off x="4766733" y="1435101"/>
            <a:ext cx="6815667" cy="469106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7" name="Google Shape;67;p10"/>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8" name="Google Shape;68;p10"/>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8466DD4-6EE4-4399-9182-D12F9A20E7FF}" type="datetime1">
              <a:rPr lang="en-US" smtClean="0"/>
              <a:t>1/25/2020</a:t>
            </a:fld>
            <a:endParaRPr/>
          </a:p>
        </p:txBody>
      </p:sp>
      <p:sp>
        <p:nvSpPr>
          <p:cNvPr id="69" name="Google Shape;69;p10"/>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70" name="Google Shape;70;p10"/>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2389717" y="4800600"/>
            <a:ext cx="7315200" cy="566738"/>
          </a:xfrm>
          <a:prstGeom prst="rect">
            <a:avLst/>
          </a:prstGeom>
          <a:noFill/>
          <a:ln>
            <a:noFill/>
          </a:ln>
        </p:spPr>
        <p:txBody>
          <a:bodyPr spcFirstLastPara="1" wrap="square" lIns="0" tIns="45700" rIns="0" bIns="45700" anchor="b" anchorCtr="0"/>
          <a:lstStyle>
            <a:lvl1pPr lvl="0" algn="l">
              <a:spcBef>
                <a:spcPts val="0"/>
              </a:spcBef>
              <a:spcAft>
                <a:spcPts val="0"/>
              </a:spcAft>
              <a:buClr>
                <a:schemeClr val="dk2"/>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1"/>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mbria"/>
                <a:ea typeface="Cambria"/>
                <a:cs typeface="Cambria"/>
                <a:sym typeface="Cambria"/>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mbria"/>
                <a:ea typeface="Cambria"/>
                <a:cs typeface="Cambria"/>
                <a:sym typeface="Cambria"/>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mbria"/>
                <a:ea typeface="Cambria"/>
                <a:cs typeface="Cambria"/>
                <a:sym typeface="Cambria"/>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mbria"/>
                <a:ea typeface="Cambria"/>
                <a:cs typeface="Cambria"/>
                <a:sym typeface="Cambria"/>
              </a:defRPr>
            </a:lvl9pPr>
          </a:lstStyle>
          <a:p>
            <a:endParaRPr/>
          </a:p>
        </p:txBody>
      </p:sp>
      <p:sp>
        <p:nvSpPr>
          <p:cNvPr id="74" name="Google Shape;74;p11"/>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5" name="Google Shape;75;p11"/>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AB7F3F5-DC10-47F4-B114-6EFD0398938A}" type="datetime1">
              <a:rPr lang="en-US" smtClean="0"/>
              <a:t>1/25/2020</a:t>
            </a:fld>
            <a:endParaRPr/>
          </a:p>
        </p:txBody>
      </p:sp>
      <p:sp>
        <p:nvSpPr>
          <p:cNvPr id="76" name="Google Shape;76;p11"/>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77" name="Google Shape;77;p11"/>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userDrawn="1">
  <p:cSld name="One Pic">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609600" y="152400"/>
            <a:ext cx="10972800" cy="1143000"/>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090F286-0857-4851-B013-061BC43D96BE}" type="datetime1">
              <a:rPr lang="en-US" smtClean="0"/>
              <a:t>1/25/2020</a:t>
            </a:fld>
            <a:endParaRPr/>
          </a:p>
        </p:txBody>
      </p:sp>
      <p:sp>
        <p:nvSpPr>
          <p:cNvPr id="82" name="Google Shape;82;p12"/>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83" name="Google Shape;83;p12"/>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7" name="Content Placeholder 3">
            <a:extLst>
              <a:ext uri="{FF2B5EF4-FFF2-40B4-BE49-F238E27FC236}">
                <a16:creationId xmlns:a16="http://schemas.microsoft.com/office/drawing/2014/main" id="{EE0506A9-1DCE-4E4C-A7EF-B6CACEFBCC3F}"/>
              </a:ext>
            </a:extLst>
          </p:cNvPr>
          <p:cNvSpPr>
            <a:spLocks noGrp="1"/>
          </p:cNvSpPr>
          <p:nvPr>
            <p:ph sz="quarter" idx="13"/>
          </p:nvPr>
        </p:nvSpPr>
        <p:spPr>
          <a:xfrm>
            <a:off x="609599" y="1665576"/>
            <a:ext cx="10972800" cy="387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rot="5400000">
            <a:off x="7285038" y="1828800"/>
            <a:ext cx="5851525" cy="2743200"/>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1697039" y="-812799"/>
            <a:ext cx="5851525" cy="8026400"/>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a:lvl1pPr>
            <a:lvl2pPr marL="914400" lvl="1" indent="-406400" algn="l">
              <a:spcBef>
                <a:spcPts val="560"/>
              </a:spcBef>
              <a:spcAft>
                <a:spcPts val="0"/>
              </a:spcAft>
              <a:buClr>
                <a:schemeClr val="dk1"/>
              </a:buClr>
              <a:buSzPts val="2800"/>
              <a:buChar char="–"/>
              <a:defRPr/>
            </a:lvl2pPr>
            <a:lvl3pPr marL="1371600" lvl="2" indent="-381000" algn="l">
              <a:spcBef>
                <a:spcPts val="480"/>
              </a:spcBef>
              <a:spcAft>
                <a:spcPts val="0"/>
              </a:spcAft>
              <a:buClr>
                <a:schemeClr val="dk1"/>
              </a:buClr>
              <a:buSzPts val="2400"/>
              <a:buChar char="•"/>
              <a:defRPr/>
            </a:lvl3pPr>
            <a:lvl4pPr marL="1828800" lvl="3" indent="-355600" algn="l">
              <a:spcBef>
                <a:spcPts val="400"/>
              </a:spcBef>
              <a:spcAft>
                <a:spcPts val="0"/>
              </a:spcAft>
              <a:buClr>
                <a:schemeClr val="dk1"/>
              </a:buClr>
              <a:buSzPts val="2000"/>
              <a:buChar char="–"/>
              <a:defRPr/>
            </a:lvl4pPr>
            <a:lvl5pPr marL="2286000" lvl="4" indent="-355600" algn="l">
              <a:spcBef>
                <a:spcPts val="400"/>
              </a:spcBef>
              <a:spcAft>
                <a:spcPts val="0"/>
              </a:spcAft>
              <a:buClr>
                <a:schemeClr val="dk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05ABA66-D5C7-4816-A019-7DAC4A7D5CF4}" type="datetime1">
              <a:rPr lang="en-US" smtClean="0"/>
              <a:t>1/25/2020</a:t>
            </a:fld>
            <a:endParaRPr/>
          </a:p>
        </p:txBody>
      </p:sp>
      <p:sp>
        <p:nvSpPr>
          <p:cNvPr id="88" name="Google Shape;88;p13"/>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89" name="Google Shape;89;p13"/>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609600" y="274638"/>
            <a:ext cx="10972800" cy="1143000"/>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a:lvl1pPr>
            <a:lvl2pPr marL="914400" lvl="1" indent="-406400" algn="l">
              <a:spcBef>
                <a:spcPts val="560"/>
              </a:spcBef>
              <a:spcAft>
                <a:spcPts val="0"/>
              </a:spcAft>
              <a:buClr>
                <a:schemeClr val="dk1"/>
              </a:buClr>
              <a:buSzPts val="2800"/>
              <a:buChar char="–"/>
              <a:defRPr/>
            </a:lvl2pPr>
            <a:lvl3pPr marL="1371600" lvl="2" indent="-381000" algn="l">
              <a:spcBef>
                <a:spcPts val="480"/>
              </a:spcBef>
              <a:spcAft>
                <a:spcPts val="0"/>
              </a:spcAft>
              <a:buClr>
                <a:schemeClr val="dk1"/>
              </a:buClr>
              <a:buSzPts val="2400"/>
              <a:buChar char="•"/>
              <a:defRPr/>
            </a:lvl3pPr>
            <a:lvl4pPr marL="1828800" lvl="3" indent="-355600" algn="l">
              <a:spcBef>
                <a:spcPts val="400"/>
              </a:spcBef>
              <a:spcAft>
                <a:spcPts val="0"/>
              </a:spcAft>
              <a:buClr>
                <a:schemeClr val="dk1"/>
              </a:buClr>
              <a:buSzPts val="2000"/>
              <a:buChar char="–"/>
              <a:defRPr/>
            </a:lvl4pPr>
            <a:lvl5pPr marL="2286000" lvl="4" indent="-355600" algn="l">
              <a:spcBef>
                <a:spcPts val="400"/>
              </a:spcBef>
              <a:spcAft>
                <a:spcPts val="0"/>
              </a:spcAft>
              <a:buClr>
                <a:schemeClr val="dk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93" name="Google Shape;93;p14"/>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a:lvl1pPr>
            <a:lvl2pPr marL="914400" lvl="1" indent="-406400" algn="l">
              <a:spcBef>
                <a:spcPts val="560"/>
              </a:spcBef>
              <a:spcAft>
                <a:spcPts val="0"/>
              </a:spcAft>
              <a:buClr>
                <a:schemeClr val="dk1"/>
              </a:buClr>
              <a:buSzPts val="2800"/>
              <a:buChar char="–"/>
              <a:defRPr/>
            </a:lvl2pPr>
            <a:lvl3pPr marL="1371600" lvl="2" indent="-381000" algn="l">
              <a:spcBef>
                <a:spcPts val="480"/>
              </a:spcBef>
              <a:spcAft>
                <a:spcPts val="0"/>
              </a:spcAft>
              <a:buClr>
                <a:schemeClr val="dk1"/>
              </a:buClr>
              <a:buSzPts val="2400"/>
              <a:buChar char="•"/>
              <a:defRPr/>
            </a:lvl3pPr>
            <a:lvl4pPr marL="1828800" lvl="3" indent="-355600" algn="l">
              <a:spcBef>
                <a:spcPts val="400"/>
              </a:spcBef>
              <a:spcAft>
                <a:spcPts val="0"/>
              </a:spcAft>
              <a:buClr>
                <a:schemeClr val="dk1"/>
              </a:buClr>
              <a:buSzPts val="2000"/>
              <a:buChar char="–"/>
              <a:defRPr/>
            </a:lvl4pPr>
            <a:lvl5pPr marL="2286000" lvl="4" indent="-355600" algn="l">
              <a:spcBef>
                <a:spcPts val="400"/>
              </a:spcBef>
              <a:spcAft>
                <a:spcPts val="0"/>
              </a:spcAft>
              <a:buClr>
                <a:schemeClr val="dk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14"/>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1B9075E-EFC5-45AC-8623-578DC8AAF0FA}" type="datetime1">
              <a:rPr lang="en-US" smtClean="0"/>
              <a:t>1/25/2020</a:t>
            </a:fld>
            <a:endParaRPr/>
          </a:p>
        </p:txBody>
      </p:sp>
      <p:sp>
        <p:nvSpPr>
          <p:cNvPr id="95" name="Google Shape;95;p14"/>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96" name="Google Shape;96;p14"/>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200" b="0" i="0" u="none" strike="noStrike" cap="none">
                <a:solidFill>
                  <a:schemeClr val="dk1"/>
                </a:solidFill>
                <a:latin typeface="Calibri"/>
                <a:ea typeface="Calibri"/>
                <a:cs typeface="Calibri"/>
                <a:sym typeface="Calibri"/>
              </a:defRPr>
            </a:lvl1pPr>
            <a:lvl2pPr marL="0" lvl="1" indent="0" algn="r">
              <a:spcBef>
                <a:spcPts val="0"/>
              </a:spcBef>
              <a:buNone/>
              <a:defRPr sz="1200" b="0" i="0" u="none" strike="noStrike" cap="none">
                <a:solidFill>
                  <a:schemeClr val="dk1"/>
                </a:solidFill>
                <a:latin typeface="Calibri"/>
                <a:ea typeface="Calibri"/>
                <a:cs typeface="Calibri"/>
                <a:sym typeface="Calibri"/>
              </a:defRPr>
            </a:lvl2pPr>
            <a:lvl3pPr marL="0" lvl="2" indent="0" algn="r">
              <a:spcBef>
                <a:spcPts val="0"/>
              </a:spcBef>
              <a:buNone/>
              <a:defRPr sz="1200" b="0" i="0" u="none" strike="noStrike" cap="none">
                <a:solidFill>
                  <a:schemeClr val="dk1"/>
                </a:solidFill>
                <a:latin typeface="Calibri"/>
                <a:ea typeface="Calibri"/>
                <a:cs typeface="Calibri"/>
                <a:sym typeface="Calibri"/>
              </a:defRPr>
            </a:lvl3pPr>
            <a:lvl4pPr marL="0" lvl="3" indent="0" algn="r">
              <a:spcBef>
                <a:spcPts val="0"/>
              </a:spcBef>
              <a:buNone/>
              <a:defRPr sz="1200" b="0" i="0" u="none" strike="noStrike" cap="none">
                <a:solidFill>
                  <a:schemeClr val="dk1"/>
                </a:solidFill>
                <a:latin typeface="Calibri"/>
                <a:ea typeface="Calibri"/>
                <a:cs typeface="Calibri"/>
                <a:sym typeface="Calibri"/>
              </a:defRPr>
            </a:lvl4pPr>
            <a:lvl5pPr marL="0" lvl="4" indent="0" algn="r">
              <a:spcBef>
                <a:spcPts val="0"/>
              </a:spcBef>
              <a:buNone/>
              <a:defRPr sz="1200" b="0" i="0" u="none" strike="noStrike" cap="none">
                <a:solidFill>
                  <a:schemeClr val="dk1"/>
                </a:solidFill>
                <a:latin typeface="Calibri"/>
                <a:ea typeface="Calibri"/>
                <a:cs typeface="Calibri"/>
                <a:sym typeface="Calibri"/>
              </a:defRPr>
            </a:lvl5pPr>
            <a:lvl6pPr marL="0" lvl="5" indent="0" algn="r">
              <a:spcBef>
                <a:spcPts val="0"/>
              </a:spcBef>
              <a:buNone/>
              <a:defRPr sz="1200" b="0" i="0" u="none" strike="noStrike" cap="none">
                <a:solidFill>
                  <a:schemeClr val="dk1"/>
                </a:solidFill>
                <a:latin typeface="Calibri"/>
                <a:ea typeface="Calibri"/>
                <a:cs typeface="Calibri"/>
                <a:sym typeface="Calibri"/>
              </a:defRPr>
            </a:lvl6pPr>
            <a:lvl7pPr marL="0" lvl="6" indent="0" algn="r">
              <a:spcBef>
                <a:spcPts val="0"/>
              </a:spcBef>
              <a:buNone/>
              <a:defRPr sz="1200" b="0" i="0" u="none" strike="noStrike" cap="none">
                <a:solidFill>
                  <a:schemeClr val="dk1"/>
                </a:solidFill>
                <a:latin typeface="Calibri"/>
                <a:ea typeface="Calibri"/>
                <a:cs typeface="Calibri"/>
                <a:sym typeface="Calibri"/>
              </a:defRPr>
            </a:lvl7pPr>
            <a:lvl8pPr marL="0" lvl="7" indent="0" algn="r">
              <a:spcBef>
                <a:spcPts val="0"/>
              </a:spcBef>
              <a:buNone/>
              <a:defRPr sz="1200" b="0" i="0" u="none" strike="noStrike" cap="none">
                <a:solidFill>
                  <a:schemeClr val="dk1"/>
                </a:solidFill>
                <a:latin typeface="Calibri"/>
                <a:ea typeface="Calibri"/>
                <a:cs typeface="Calibri"/>
                <a:sym typeface="Calibri"/>
              </a:defRPr>
            </a:lvl8pPr>
            <a:lvl9pPr marL="0" lvl="8" indent="0" algn="r">
              <a:spcBef>
                <a:spcPts val="0"/>
              </a:spcBef>
              <a:buNone/>
              <a:defRPr sz="1200" b="0" i="0" u="none" strike="noStrike" cap="none">
                <a:solidFill>
                  <a:schemeClr val="dk1"/>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09600" y="152400"/>
            <a:ext cx="10972800" cy="1143000"/>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3"/>
          <p:cNvSpPr txBox="1">
            <a:spLocks noGrp="1"/>
          </p:cNvSpPr>
          <p:nvPr>
            <p:ph type="body" idx="1"/>
          </p:nvPr>
        </p:nvSpPr>
        <p:spPr>
          <a:xfrm>
            <a:off x="609600" y="1574801"/>
            <a:ext cx="10972800" cy="4282224"/>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dirty="0"/>
          </a:p>
        </p:txBody>
      </p:sp>
      <p:sp>
        <p:nvSpPr>
          <p:cNvPr id="24" name="Google Shape;24;p3"/>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799E79A-FF9C-4D12-8A6B-9D950137CFF3}" type="datetime1">
              <a:rPr lang="en-US" smtClean="0"/>
              <a:t>1/25/2020</a:t>
            </a:fld>
            <a:endParaRPr/>
          </a:p>
        </p:txBody>
      </p:sp>
      <p:sp>
        <p:nvSpPr>
          <p:cNvPr id="25" name="Google Shape;25;p3"/>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lang="en-US" dirty="0"/>
          </a:p>
        </p:txBody>
      </p:sp>
      <p:sp>
        <p:nvSpPr>
          <p:cNvPr id="26" name="Google Shape;26;p3"/>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09600" y="152400"/>
            <a:ext cx="10972800" cy="1143000"/>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3"/>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799E79A-FF9C-4D12-8A6B-9D950137CFF3}" type="datetime1">
              <a:rPr lang="en-US" smtClean="0"/>
              <a:t>1/25/2020</a:t>
            </a:fld>
            <a:endParaRPr/>
          </a:p>
        </p:txBody>
      </p:sp>
      <p:sp>
        <p:nvSpPr>
          <p:cNvPr id="25" name="Google Shape;25;p3"/>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lang="en-US" dirty="0"/>
          </a:p>
        </p:txBody>
      </p:sp>
      <p:sp>
        <p:nvSpPr>
          <p:cNvPr id="26" name="Google Shape;26;p3"/>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3" name="Text Placeholder 2">
            <a:extLst>
              <a:ext uri="{FF2B5EF4-FFF2-40B4-BE49-F238E27FC236}">
                <a16:creationId xmlns:a16="http://schemas.microsoft.com/office/drawing/2014/main" id="{AF56C7B5-C279-4ED7-8B96-D158AC036988}"/>
              </a:ext>
            </a:extLst>
          </p:cNvPr>
          <p:cNvSpPr>
            <a:spLocks noGrp="1"/>
          </p:cNvSpPr>
          <p:nvPr>
            <p:ph type="body" sz="quarter" idx="13" hasCustomPrompt="1"/>
          </p:nvPr>
        </p:nvSpPr>
        <p:spPr>
          <a:xfrm>
            <a:off x="609600" y="1430338"/>
            <a:ext cx="10972800" cy="479425"/>
          </a:xfrm>
        </p:spPr>
        <p:txBody>
          <a:bodyPr/>
          <a:lstStyle>
            <a:lvl1pPr marL="25400" indent="0" algn="r">
              <a:buNone/>
              <a:defRPr lang="en-US" sz="1600" b="1" i="0" u="none" strike="noStrike" cap="none" dirty="0" smtClean="0">
                <a:solidFill>
                  <a:schemeClr val="dk2"/>
                </a:solidFill>
                <a:latin typeface="Calibri"/>
                <a:ea typeface="Calibri"/>
                <a:cs typeface="Calibri"/>
                <a:sym typeface="Calibri"/>
              </a:defRPr>
            </a:lvl1pPr>
          </a:lstStyle>
          <a:p>
            <a:pPr lvl="0"/>
            <a:r>
              <a:rPr lang="en-US" dirty="0"/>
              <a:t>Subtitle</a:t>
            </a:r>
          </a:p>
        </p:txBody>
      </p:sp>
      <p:sp>
        <p:nvSpPr>
          <p:cNvPr id="6" name="Content Placeholder 5">
            <a:extLst>
              <a:ext uri="{FF2B5EF4-FFF2-40B4-BE49-F238E27FC236}">
                <a16:creationId xmlns:a16="http://schemas.microsoft.com/office/drawing/2014/main" id="{50E1C58F-F2AC-43F6-AB87-4F29FB12B29B}"/>
              </a:ext>
            </a:extLst>
          </p:cNvPr>
          <p:cNvSpPr>
            <a:spLocks noGrp="1"/>
          </p:cNvSpPr>
          <p:nvPr>
            <p:ph sz="quarter" idx="14"/>
          </p:nvPr>
        </p:nvSpPr>
        <p:spPr>
          <a:xfrm>
            <a:off x="609600" y="2096030"/>
            <a:ext cx="10972800" cy="427936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8861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609600" y="3034508"/>
            <a:ext cx="9268365" cy="1308892"/>
          </a:xfrm>
          <a:prstGeom prst="rect">
            <a:avLst/>
          </a:prstGeom>
          <a:noFill/>
          <a:ln>
            <a:noFill/>
          </a:ln>
        </p:spPr>
        <p:txBody>
          <a:bodyPr spcFirstLastPara="1" wrap="square" lIns="0" tIns="45700" rIns="0" bIns="45700" anchor="t" anchorCtr="0"/>
          <a:lstStyle>
            <a:lvl1pPr lvl="0" algn="l">
              <a:spcBef>
                <a:spcPts val="0"/>
              </a:spcBef>
              <a:spcAft>
                <a:spcPts val="0"/>
              </a:spcAft>
              <a:buClr>
                <a:schemeClr val="dk2"/>
              </a:buClr>
              <a:buSzPts val="4000"/>
              <a:buFont typeface="Calibri"/>
              <a:buNone/>
              <a:defRPr sz="4000" b="1" i="0" cap="none">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632179" y="1524001"/>
            <a:ext cx="9268365" cy="1500187"/>
          </a:xfrm>
          <a:prstGeom prst="rect">
            <a:avLst/>
          </a:prstGeom>
          <a:noFill/>
          <a:ln>
            <a:noFill/>
          </a:ln>
        </p:spPr>
        <p:txBody>
          <a:bodyPr spcFirstLastPara="1" wrap="square" lIns="0" tIns="45700" rIns="0" bIns="45700" anchor="b" anchorCtr="0"/>
          <a:lstStyle>
            <a:lvl1pPr marL="457200" lvl="0" indent="-228600" algn="l">
              <a:spcBef>
                <a:spcPts val="400"/>
              </a:spcBef>
              <a:spcAft>
                <a:spcPts val="0"/>
              </a:spcAft>
              <a:buSzPts val="2000"/>
              <a:buNone/>
              <a:defRPr sz="2000">
                <a:solidFill>
                  <a:schemeClr val="dk1"/>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A3B13AD-7513-4A23-AABF-CDB07A0F105E}" type="datetime1">
              <a:rPr lang="en-US" smtClean="0"/>
              <a:t>1/25/2020</a:t>
            </a:fld>
            <a:endParaRPr/>
          </a:p>
        </p:txBody>
      </p:sp>
      <p:sp>
        <p:nvSpPr>
          <p:cNvPr id="31" name="Google Shape;31;p4"/>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32" name="Google Shape;32;p4"/>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685840" y="2013343"/>
            <a:ext cx="9268365" cy="753670"/>
          </a:xfrm>
          <a:prstGeom prst="rect">
            <a:avLst/>
          </a:prstGeom>
          <a:noFill/>
          <a:ln>
            <a:noFill/>
          </a:ln>
        </p:spPr>
        <p:txBody>
          <a:bodyPr spcFirstLastPara="1" wrap="square" lIns="0" tIns="45700" rIns="0" bIns="45700" anchor="t" anchorCtr="0"/>
          <a:lstStyle>
            <a:lvl1pPr lvl="0" algn="l">
              <a:spcBef>
                <a:spcPts val="0"/>
              </a:spcBef>
              <a:spcAft>
                <a:spcPts val="0"/>
              </a:spcAft>
              <a:buClr>
                <a:schemeClr val="dk2"/>
              </a:buClr>
              <a:buSzPts val="4000"/>
              <a:buFont typeface="Calibri"/>
              <a:buNone/>
              <a:defRPr sz="4000" b="1" i="0" cap="none">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1685840" y="2919414"/>
            <a:ext cx="9268365" cy="1500187"/>
          </a:xfrm>
          <a:prstGeom prst="rect">
            <a:avLst/>
          </a:prstGeom>
          <a:noFill/>
          <a:ln>
            <a:noFill/>
          </a:ln>
        </p:spPr>
        <p:txBody>
          <a:bodyPr spcFirstLastPara="1" wrap="square" lIns="91425" tIns="45700" rIns="91425" bIns="45700" anchor="t" anchorCtr="0"/>
          <a:lstStyle>
            <a:lvl1pPr marL="457200" lvl="0" indent="-355600" algn="l">
              <a:spcBef>
                <a:spcPts val="400"/>
              </a:spcBef>
              <a:spcAft>
                <a:spcPts val="0"/>
              </a:spcAft>
              <a:buSzPts val="2000"/>
              <a:buFont typeface="Calibri"/>
              <a:buAutoNum type="arabicPeriod"/>
              <a:defRPr sz="2000">
                <a:solidFill>
                  <a:schemeClr val="dk1"/>
                </a:solidFill>
              </a:defRPr>
            </a:lvl1pPr>
            <a:lvl2pPr marL="914400" lvl="1" indent="-228600" algn="l">
              <a:spcBef>
                <a:spcPts val="360"/>
              </a:spcBef>
              <a:spcAft>
                <a:spcPts val="0"/>
              </a:spcAft>
              <a:buSzPts val="1800"/>
              <a:buNone/>
              <a:defRPr sz="1800">
                <a:solidFill>
                  <a:srgbClr val="888888"/>
                </a:solidFill>
              </a:defRPr>
            </a:lvl2pPr>
            <a:lvl3pPr marL="1371600" lvl="2" indent="-228600" algn="l">
              <a:spcBef>
                <a:spcPts val="320"/>
              </a:spcBef>
              <a:spcAft>
                <a:spcPts val="0"/>
              </a:spcAft>
              <a:buSzPts val="1600"/>
              <a:buNone/>
              <a:defRPr sz="1600">
                <a:solidFill>
                  <a:srgbClr val="888888"/>
                </a:solidFill>
              </a:defRPr>
            </a:lvl3pPr>
            <a:lvl4pPr marL="1828800" lvl="3" indent="-228600" algn="l">
              <a:spcBef>
                <a:spcPts val="280"/>
              </a:spcBef>
              <a:spcAft>
                <a:spcPts val="0"/>
              </a:spcAft>
              <a:buSzPts val="1400"/>
              <a:buNone/>
              <a:defRPr sz="1400">
                <a:solidFill>
                  <a:srgbClr val="888888"/>
                </a:solidFill>
              </a:defRPr>
            </a:lvl4pPr>
            <a:lvl5pPr marL="2286000" lvl="4" indent="-228600" algn="l">
              <a:spcBef>
                <a:spcPts val="280"/>
              </a:spcBef>
              <a:spcAft>
                <a:spcPts val="0"/>
              </a:spcAft>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6" name="Google Shape;36;p5"/>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D81100E-8C52-414B-B1AB-A8F69F62C4E9}" type="datetime1">
              <a:rPr lang="en-US" smtClean="0"/>
              <a:t>1/25/2020</a:t>
            </a:fld>
            <a:endParaRPr/>
          </a:p>
        </p:txBody>
      </p:sp>
      <p:sp>
        <p:nvSpPr>
          <p:cNvPr id="37" name="Google Shape;37;p5"/>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38" name="Google Shape;38;p5"/>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userDrawn="1">
  <p:cSld name="TWO_OBJECT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609600" y="152400"/>
            <a:ext cx="10972800" cy="1143000"/>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2"/>
          </p:nvPr>
        </p:nvSpPr>
        <p:spPr>
          <a:xfrm>
            <a:off x="6197600" y="1447800"/>
            <a:ext cx="5384800" cy="46783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dirty="0"/>
          </a:p>
        </p:txBody>
      </p:sp>
      <p:sp>
        <p:nvSpPr>
          <p:cNvPr id="43" name="Google Shape;43;p6"/>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0118AEE-DDEA-40AE-A5C1-DF6203A2DEA5}" type="datetime1">
              <a:rPr lang="en-US" smtClean="0"/>
              <a:t>1/25/2020</a:t>
            </a:fld>
            <a:endParaRPr/>
          </a:p>
        </p:txBody>
      </p:sp>
      <p:sp>
        <p:nvSpPr>
          <p:cNvPr id="44" name="Google Shape;44;p6"/>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45" name="Google Shape;45;p6"/>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5" name="Content Placeholder 4">
            <a:extLst>
              <a:ext uri="{FF2B5EF4-FFF2-40B4-BE49-F238E27FC236}">
                <a16:creationId xmlns:a16="http://schemas.microsoft.com/office/drawing/2014/main" id="{E827285B-C9E9-4F7B-8BE6-A1232476E735}"/>
              </a:ext>
            </a:extLst>
          </p:cNvPr>
          <p:cNvSpPr>
            <a:spLocks noGrp="1"/>
          </p:cNvSpPr>
          <p:nvPr>
            <p:ph sz="quarter" idx="14"/>
          </p:nvPr>
        </p:nvSpPr>
        <p:spPr>
          <a:xfrm>
            <a:off x="609600" y="1447799"/>
            <a:ext cx="5318299" cy="4678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reserve="1" userDrawn="1">
  <p:cSld name="1_Two Conten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609600" y="152400"/>
            <a:ext cx="10972800" cy="1143000"/>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0118AEE-DDEA-40AE-A5C1-DF6203A2DEA5}" type="datetime1">
              <a:rPr lang="en-US" smtClean="0"/>
              <a:t>1/25/2020</a:t>
            </a:fld>
            <a:endParaRPr/>
          </a:p>
        </p:txBody>
      </p:sp>
      <p:sp>
        <p:nvSpPr>
          <p:cNvPr id="44" name="Google Shape;44;p6"/>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45" name="Google Shape;45;p6"/>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4" name="Content Placeholder 3">
            <a:extLst>
              <a:ext uri="{FF2B5EF4-FFF2-40B4-BE49-F238E27FC236}">
                <a16:creationId xmlns:a16="http://schemas.microsoft.com/office/drawing/2014/main" id="{E089D54C-9924-4C48-B12D-871F2F281445}"/>
              </a:ext>
            </a:extLst>
          </p:cNvPr>
          <p:cNvSpPr>
            <a:spLocks noGrp="1"/>
          </p:cNvSpPr>
          <p:nvPr>
            <p:ph sz="quarter" idx="13"/>
          </p:nvPr>
        </p:nvSpPr>
        <p:spPr>
          <a:xfrm>
            <a:off x="609599" y="1665576"/>
            <a:ext cx="5156662" cy="387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AAC2B18D-B1E6-4E3A-AAE4-4A33B65BC73E}"/>
              </a:ext>
            </a:extLst>
          </p:cNvPr>
          <p:cNvSpPr>
            <a:spLocks noGrp="1"/>
          </p:cNvSpPr>
          <p:nvPr>
            <p:ph sz="quarter" idx="14"/>
          </p:nvPr>
        </p:nvSpPr>
        <p:spPr>
          <a:xfrm>
            <a:off x="6425738" y="1665576"/>
            <a:ext cx="5156662" cy="3873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274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609600" y="152400"/>
            <a:ext cx="10972800" cy="1143000"/>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609600" y="1535114"/>
            <a:ext cx="5386917" cy="446087"/>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2"/>
          </p:nvPr>
        </p:nvSpPr>
        <p:spPr>
          <a:xfrm>
            <a:off x="609600" y="1981201"/>
            <a:ext cx="5386917" cy="4144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body" idx="3"/>
          </p:nvPr>
        </p:nvSpPr>
        <p:spPr>
          <a:xfrm>
            <a:off x="6193368" y="1535114"/>
            <a:ext cx="5389033" cy="446087"/>
          </a:xfrm>
          <a:prstGeom prst="rect">
            <a:avLst/>
          </a:prstGeom>
          <a:noFill/>
          <a:ln>
            <a:noFill/>
          </a:ln>
        </p:spPr>
        <p:txBody>
          <a:bodyPr spcFirstLastPara="1" wrap="square" lIns="91425" tIns="45700" rIns="91425" bIns="45700" anchor="b" anchorCtr="0"/>
          <a:lstStyle>
            <a:lvl1pPr marL="457200" lvl="0" indent="-228600" algn="l">
              <a:spcBef>
                <a:spcPts val="560"/>
              </a:spcBef>
              <a:spcAft>
                <a:spcPts val="0"/>
              </a:spcAft>
              <a:buSzPts val="2800"/>
              <a:buNone/>
              <a:defRPr sz="28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7"/>
          <p:cNvSpPr txBox="1">
            <a:spLocks noGrp="1"/>
          </p:cNvSpPr>
          <p:nvPr>
            <p:ph type="body" idx="4"/>
          </p:nvPr>
        </p:nvSpPr>
        <p:spPr>
          <a:xfrm>
            <a:off x="6193368" y="1981201"/>
            <a:ext cx="5389033" cy="4144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7"/>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FE41411-0281-43E2-932F-00E8214E4B2B}" type="datetime1">
              <a:rPr lang="en-US" smtClean="0"/>
              <a:t>1/25/2020</a:t>
            </a:fld>
            <a:endParaRPr/>
          </a:p>
        </p:txBody>
      </p:sp>
      <p:sp>
        <p:nvSpPr>
          <p:cNvPr id="53" name="Google Shape;53;p7"/>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54" name="Google Shape;54;p7"/>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609600" y="152400"/>
            <a:ext cx="10972800" cy="1143000"/>
          </a:xfrm>
          <a:prstGeom prst="rect">
            <a:avLst/>
          </a:prstGeom>
          <a:noFill/>
          <a:ln>
            <a:noFill/>
          </a:ln>
        </p:spPr>
        <p:txBody>
          <a:bodyPr spcFirstLastPara="1" wrap="square" lIns="0" tIns="45700" rIns="0" bIns="45700" anchor="ctr" anchorCtr="0"/>
          <a:lstStyle>
            <a:lvl1pPr lvl="0" algn="ctr">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E55D4E4-09AC-4F47-9913-A755330350B9}" type="datetime1">
              <a:rPr lang="en-US" smtClean="0"/>
              <a:t>1/25/2020</a:t>
            </a:fld>
            <a:endParaRPr/>
          </a:p>
        </p:txBody>
      </p:sp>
      <p:sp>
        <p:nvSpPr>
          <p:cNvPr id="58" name="Google Shape;58;p8"/>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mdst.club</a:t>
            </a:r>
            <a:endParaRPr/>
          </a:p>
        </p:txBody>
      </p:sp>
      <p:sp>
        <p:nvSpPr>
          <p:cNvPr id="59" name="Google Shape;59;p8"/>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152400"/>
            <a:ext cx="10972800" cy="1143000"/>
          </a:xfrm>
          <a:prstGeom prst="rect">
            <a:avLst/>
          </a:prstGeom>
          <a:noFill/>
          <a:ln>
            <a:noFill/>
          </a:ln>
        </p:spPr>
        <p:txBody>
          <a:bodyPr spcFirstLastPara="1" wrap="square" lIns="0" tIns="45700" rIns="0" bIns="45700" anchor="ctr" anchorCtr="0"/>
          <a:lstStyle>
            <a:lvl1pPr marR="0" lvl="0" algn="ctr" rtl="0">
              <a:spcBef>
                <a:spcPts val="0"/>
              </a:spcBef>
              <a:spcAft>
                <a:spcPts val="0"/>
              </a:spcAft>
              <a:buClr>
                <a:schemeClr val="dk2"/>
              </a:buClr>
              <a:buSzPts val="4400"/>
              <a:buFont typeface="Calibri"/>
              <a:buNone/>
              <a:defRPr sz="4400" b="1" i="0" u="none" strike="noStrike" cap="non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371601"/>
            <a:ext cx="10972800" cy="47545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mbria"/>
                <a:ea typeface="Cambria"/>
                <a:cs typeface="Cambria"/>
                <a:sym typeface="Cambria"/>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mbria"/>
                <a:ea typeface="Cambria"/>
                <a:cs typeface="Cambria"/>
                <a:sym typeface="Cambria"/>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mbria"/>
                <a:ea typeface="Cambria"/>
                <a:cs typeface="Cambria"/>
                <a:sym typeface="Cambri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mbria"/>
                <a:ea typeface="Cambria"/>
                <a:cs typeface="Cambria"/>
                <a:sym typeface="Cambria"/>
              </a:defRPr>
            </a:lvl9pPr>
          </a:lstStyle>
          <a:p>
            <a:endParaRPr/>
          </a:p>
        </p:txBody>
      </p:sp>
      <p:sp>
        <p:nvSpPr>
          <p:cNvPr id="12" name="Google Shape;12;p1"/>
          <p:cNvSpPr txBox="1">
            <a:spLocks noGrp="1"/>
          </p:cNvSpPr>
          <p:nvPr>
            <p:ph type="dt" idx="10"/>
          </p:nvPr>
        </p:nvSpPr>
        <p:spPr>
          <a:xfrm>
            <a:off x="203200" y="6492876"/>
            <a:ext cx="2844800" cy="365125"/>
          </a:xfrm>
          <a:prstGeom prst="rect">
            <a:avLst/>
          </a:prstGeom>
          <a:noFill/>
          <a:ln>
            <a:noFill/>
          </a:ln>
        </p:spPr>
        <p:txBody>
          <a:bodyPr spcFirstLastPara="1" wrap="square" lIns="0" tIns="0" rIns="0" bIns="0" anchor="ctr"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fld id="{4020477A-6767-4FD0-B138-6F68D4F38252}" type="datetime1">
              <a:rPr lang="en-US" smtClean="0"/>
              <a:t>1/25/2020</a:t>
            </a:fld>
            <a:endParaRPr/>
          </a:p>
        </p:txBody>
      </p:sp>
      <p:sp>
        <p:nvSpPr>
          <p:cNvPr id="13" name="Google Shape;13;p1"/>
          <p:cNvSpPr txBox="1">
            <a:spLocks noGrp="1"/>
          </p:cNvSpPr>
          <p:nvPr>
            <p:ph type="ftr" idx="11"/>
          </p:nvPr>
        </p:nvSpPr>
        <p:spPr>
          <a:xfrm>
            <a:off x="4165600" y="6492876"/>
            <a:ext cx="3860800" cy="365125"/>
          </a:xfrm>
          <a:prstGeom prst="rect">
            <a:avLst/>
          </a:prstGeom>
          <a:noFill/>
          <a:ln>
            <a:noFill/>
          </a:ln>
        </p:spPr>
        <p:txBody>
          <a:bodyPr spcFirstLastPara="1" wrap="square" lIns="0" tIns="0" rIns="0" bIns="0" anchor="ctr" anchorCtr="0"/>
          <a:lstStyle>
            <a:lvl1pPr marR="0" lvl="0" algn="ct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2pPr>
            <a:lvl3pPr marR="0" lvl="2"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3pPr>
            <a:lvl4pPr marR="0" lvl="3"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4pPr>
            <a:lvl5pPr marR="0" lvl="4"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5pPr>
            <a:lvl6pPr marR="0" lvl="5"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6pPr>
            <a:lvl7pPr marR="0" lvl="6"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7pPr>
            <a:lvl8pPr marR="0" lvl="7"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8pPr>
            <a:lvl9pPr marR="0" lvl="8" algn="l" rtl="0">
              <a:spcBef>
                <a:spcPts val="0"/>
              </a:spcBef>
              <a:spcAft>
                <a:spcPts val="0"/>
              </a:spcAft>
              <a:buSzPts val="1400"/>
              <a:buNone/>
              <a:defRPr sz="1800" b="0" i="0" u="none" strike="noStrike" cap="none">
                <a:solidFill>
                  <a:schemeClr val="dk1"/>
                </a:solidFill>
                <a:latin typeface="Cambria"/>
                <a:ea typeface="Cambria"/>
                <a:cs typeface="Cambria"/>
                <a:sym typeface="Cambria"/>
              </a:defRPr>
            </a:lvl9pPr>
          </a:lstStyle>
          <a:p>
            <a:r>
              <a:rPr lang="en-US"/>
              <a:t>mdst.club</a:t>
            </a:r>
            <a:endParaRPr lang="en-US" dirty="0"/>
          </a:p>
        </p:txBody>
      </p:sp>
      <p:sp>
        <p:nvSpPr>
          <p:cNvPr id="14" name="Google Shape;14;p1"/>
          <p:cNvSpPr txBox="1">
            <a:spLocks noGrp="1"/>
          </p:cNvSpPr>
          <p:nvPr>
            <p:ph type="sldNum" idx="12"/>
          </p:nvPr>
        </p:nvSpPr>
        <p:spPr>
          <a:xfrm>
            <a:off x="9144000" y="6492876"/>
            <a:ext cx="2844800" cy="365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0" marR="0" lvl="1" indent="0" algn="r" rtl="0">
              <a:spcBef>
                <a:spcPts val="0"/>
              </a:spcBef>
              <a:buNone/>
              <a:defRPr sz="1200" b="0" i="0" u="none" strike="noStrike" cap="none">
                <a:solidFill>
                  <a:schemeClr val="dk1"/>
                </a:solidFill>
                <a:latin typeface="Calibri"/>
                <a:ea typeface="Calibri"/>
                <a:cs typeface="Calibri"/>
                <a:sym typeface="Calibri"/>
              </a:defRPr>
            </a:lvl2pPr>
            <a:lvl3pPr marL="0" marR="0" lvl="2" indent="0" algn="r" rtl="0">
              <a:spcBef>
                <a:spcPts val="0"/>
              </a:spcBef>
              <a:buNone/>
              <a:defRPr sz="1200" b="0" i="0" u="none" strike="noStrike" cap="none">
                <a:solidFill>
                  <a:schemeClr val="dk1"/>
                </a:solidFill>
                <a:latin typeface="Calibri"/>
                <a:ea typeface="Calibri"/>
                <a:cs typeface="Calibri"/>
                <a:sym typeface="Calibri"/>
              </a:defRPr>
            </a:lvl3pPr>
            <a:lvl4pPr marL="0" marR="0" lvl="3" indent="0" algn="r" rtl="0">
              <a:spcBef>
                <a:spcPts val="0"/>
              </a:spcBef>
              <a:buNone/>
              <a:defRPr sz="1200" b="0" i="0" u="none" strike="noStrike" cap="none">
                <a:solidFill>
                  <a:schemeClr val="dk1"/>
                </a:solidFill>
                <a:latin typeface="Calibri"/>
                <a:ea typeface="Calibri"/>
                <a:cs typeface="Calibri"/>
                <a:sym typeface="Calibri"/>
              </a:defRPr>
            </a:lvl4pPr>
            <a:lvl5pPr marL="0" marR="0" lvl="4" indent="0" algn="r" rtl="0">
              <a:spcBef>
                <a:spcPts val="0"/>
              </a:spcBef>
              <a:buNone/>
              <a:defRPr sz="1200" b="0" i="0" u="none" strike="noStrike" cap="none">
                <a:solidFill>
                  <a:schemeClr val="dk1"/>
                </a:solidFill>
                <a:latin typeface="Calibri"/>
                <a:ea typeface="Calibri"/>
                <a:cs typeface="Calibri"/>
                <a:sym typeface="Calibri"/>
              </a:defRPr>
            </a:lvl5pPr>
            <a:lvl6pPr marL="0" marR="0" lvl="5" indent="0" algn="r" rtl="0">
              <a:spcBef>
                <a:spcPts val="0"/>
              </a:spcBef>
              <a:buNone/>
              <a:defRPr sz="1200" b="0" i="0" u="none" strike="noStrike" cap="none">
                <a:solidFill>
                  <a:schemeClr val="dk1"/>
                </a:solidFill>
                <a:latin typeface="Calibri"/>
                <a:ea typeface="Calibri"/>
                <a:cs typeface="Calibri"/>
                <a:sym typeface="Calibri"/>
              </a:defRPr>
            </a:lvl6pPr>
            <a:lvl7pPr marL="0" marR="0" lvl="6" indent="0" algn="r" rtl="0">
              <a:spcBef>
                <a:spcPts val="0"/>
              </a:spcBef>
              <a:buNone/>
              <a:defRPr sz="1200" b="0" i="0" u="none" strike="noStrike" cap="none">
                <a:solidFill>
                  <a:schemeClr val="dk1"/>
                </a:solidFill>
                <a:latin typeface="Calibri"/>
                <a:ea typeface="Calibri"/>
                <a:cs typeface="Calibri"/>
                <a:sym typeface="Calibri"/>
              </a:defRPr>
            </a:lvl7pPr>
            <a:lvl8pPr marL="0" marR="0" lvl="7" indent="0" algn="r" rtl="0">
              <a:spcBef>
                <a:spcPts val="0"/>
              </a:spcBef>
              <a:buNone/>
              <a:defRPr sz="1200" b="0" i="0" u="none" strike="noStrike" cap="none">
                <a:solidFill>
                  <a:schemeClr val="dk1"/>
                </a:solidFill>
                <a:latin typeface="Calibri"/>
                <a:ea typeface="Calibri"/>
                <a:cs typeface="Calibri"/>
                <a:sym typeface="Calibri"/>
              </a:defRPr>
            </a:lvl8pPr>
            <a:lvl9pPr marL="0" marR="0" lvl="8" indent="0" algn="r" rtl="0">
              <a:spcBef>
                <a:spcPts val="0"/>
              </a:spcBef>
              <a:buNone/>
              <a:defRPr sz="1200" b="0" i="0" u="none" strike="noStrike" cap="none">
                <a:solidFill>
                  <a:schemeClr val="dk1"/>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2" r:id="rId3"/>
    <p:sldLayoutId id="2147483650" r:id="rId4"/>
    <p:sldLayoutId id="2147483651" r:id="rId5"/>
    <p:sldLayoutId id="2147483652" r:id="rId6"/>
    <p:sldLayoutId id="2147483663" r:id="rId7"/>
    <p:sldLayoutId id="2147483653" r:id="rId8"/>
    <p:sldLayoutId id="2147483654" r:id="rId9"/>
    <p:sldLayoutId id="2147483656" r:id="rId10"/>
    <p:sldLayoutId id="2147483657" r:id="rId11"/>
    <p:sldLayoutId id="2147483658" r:id="rId12"/>
    <p:sldLayoutId id="2147483659" r:id="rId13"/>
    <p:sldLayoutId id="2147483660" r:id="rId14"/>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33.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2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15.xml"/><Relationship Id="rId5" Type="http://schemas.openxmlformats.org/officeDocument/2006/relationships/image" Target="../media/image4.png"/><Relationship Id="rId10" Type="http://schemas.openxmlformats.org/officeDocument/2006/relationships/slide" Target="slide11.xml"/><Relationship Id="rId4" Type="http://schemas.openxmlformats.org/officeDocument/2006/relationships/image" Target="../media/image3.png"/><Relationship Id="rId9" Type="http://schemas.openxmlformats.org/officeDocument/2006/relationships/slide" Target="slide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cs.grinnell.edu/~rebelsky/Courses/CSC195/2014S/assignments/git.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github.com/Zackhardtoname/airbnb_dataset_challenge/blob/master/.gitignor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sethrobertson.github.io/GitBestPractice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kalamuna.atlassian.net/wiki/spaces/KALA/pages/67141637/The+7+Golden+Rules+of+git+hygein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ecs280staff.github.io/p1-stats/setup.html#command-line-tool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scm.com/book/en/v2"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8" name="Summary Zoom 7">
                <a:extLst>
                  <a:ext uri="{FF2B5EF4-FFF2-40B4-BE49-F238E27FC236}">
                    <a16:creationId xmlns:a16="http://schemas.microsoft.com/office/drawing/2014/main" id="{217E6F9C-E59D-42D6-9C59-7F5631D4E228}"/>
                  </a:ext>
                </a:extLst>
              </p:cNvPr>
              <p:cNvGraphicFramePr>
                <a:graphicFrameLocks noChangeAspect="1"/>
              </p:cNvGraphicFramePr>
              <p:nvPr>
                <p:extLst>
                  <p:ext uri="{D42A27DB-BD31-4B8C-83A1-F6EECF244321}">
                    <p14:modId xmlns:p14="http://schemas.microsoft.com/office/powerpoint/2010/main" val="1265291385"/>
                  </p:ext>
                </p:extLst>
              </p:nvPr>
            </p:nvGraphicFramePr>
            <p:xfrm>
              <a:off x="2032000" y="719666"/>
              <a:ext cx="8128000" cy="5418667"/>
            </p:xfrm>
            <a:graphic>
              <a:graphicData uri="http://schemas.microsoft.com/office/powerpoint/2016/summaryzoom">
                <psuz:summaryZm>
                  <psuz:summaryZmObj sectionId="{27D9EE5D-2FCF-4CDA-90DB-48B7D76C16F2}">
                    <psuz:zmPr id="{B292AB36-A0AF-4AF4-ACDB-61BCF86FACAE}" transitionDur="1000">
                      <p166:blipFill xmlns:p166="http://schemas.microsoft.com/office/powerpoint/2016/6/main">
                        <a:blip r:embed="rId2"/>
                        <a:stretch>
                          <a:fillRect/>
                        </a:stretch>
                      </p166:blipFill>
                      <p166:spPr xmlns:p166="http://schemas.microsoft.com/office/powerpoint/2016/6/main">
                        <a:xfrm>
                          <a:off x="1119858" y="162560"/>
                          <a:ext cx="2889955" cy="1625600"/>
                        </a:xfrm>
                        <a:prstGeom prst="rect">
                          <a:avLst/>
                        </a:prstGeom>
                        <a:ln w="3175">
                          <a:solidFill>
                            <a:prstClr val="ltGray"/>
                          </a:solidFill>
                        </a:ln>
                      </p166:spPr>
                    </psuz:zmPr>
                  </psuz:summaryZmObj>
                  <psuz:summaryZmObj sectionId="{2B18B4CD-FEC9-49E7-85FC-EDD7DB4525BC}">
                    <psuz:zmPr id="{58231117-086D-4E54-9B1E-53FAC6D31BB6}" transitionDur="1000">
                      <p166:blipFill xmlns:p166="http://schemas.microsoft.com/office/powerpoint/2016/6/main">
                        <a:blip r:embed="rId3"/>
                        <a:stretch>
                          <a:fillRect/>
                        </a:stretch>
                      </p166:blipFill>
                      <p166:spPr xmlns:p166="http://schemas.microsoft.com/office/powerpoint/2016/6/main">
                        <a:xfrm>
                          <a:off x="4118186" y="162560"/>
                          <a:ext cx="2889955" cy="1625600"/>
                        </a:xfrm>
                        <a:prstGeom prst="rect">
                          <a:avLst/>
                        </a:prstGeom>
                        <a:ln w="3175">
                          <a:solidFill>
                            <a:prstClr val="ltGray"/>
                          </a:solidFill>
                        </a:ln>
                      </p166:spPr>
                    </psuz:zmPr>
                  </psuz:summaryZmObj>
                  <psuz:summaryZmObj sectionId="{C7673244-9E82-4180-992F-903B836B0925}">
                    <psuz:zmPr id="{039B7235-D2F6-45BE-8271-A8C611EA29EA}" transitionDur="1000">
                      <p166:blipFill xmlns:p166="http://schemas.microsoft.com/office/powerpoint/2016/6/main">
                        <a:blip r:embed="rId4"/>
                        <a:stretch>
                          <a:fillRect/>
                        </a:stretch>
                      </p166:blipFill>
                      <p166:spPr xmlns:p166="http://schemas.microsoft.com/office/powerpoint/2016/6/main">
                        <a:xfrm>
                          <a:off x="1119858" y="1896533"/>
                          <a:ext cx="2889955" cy="1625600"/>
                        </a:xfrm>
                        <a:prstGeom prst="rect">
                          <a:avLst/>
                        </a:prstGeom>
                        <a:ln w="3175">
                          <a:solidFill>
                            <a:prstClr val="ltGray"/>
                          </a:solidFill>
                        </a:ln>
                      </p166:spPr>
                    </psuz:zmPr>
                  </psuz:summaryZmObj>
                  <psuz:summaryZmObj sectionId="{F0993D90-2C97-48C4-816B-FA1E4E1BCA88}">
                    <psuz:zmPr id="{EC82C151-08F8-4326-A3B0-1DA7C4CCDD5C}" transitionDur="1000">
                      <p166:blipFill xmlns:p166="http://schemas.microsoft.com/office/powerpoint/2016/6/main">
                        <a:blip r:embed="rId5"/>
                        <a:stretch>
                          <a:fillRect/>
                        </a:stretch>
                      </p166:blipFill>
                      <p166:spPr xmlns:p166="http://schemas.microsoft.com/office/powerpoint/2016/6/main">
                        <a:xfrm>
                          <a:off x="4118186" y="1896533"/>
                          <a:ext cx="2889955" cy="1625600"/>
                        </a:xfrm>
                        <a:prstGeom prst="rect">
                          <a:avLst/>
                        </a:prstGeom>
                        <a:ln w="3175">
                          <a:solidFill>
                            <a:prstClr val="ltGray"/>
                          </a:solidFill>
                        </a:ln>
                      </p166:spPr>
                    </psuz:zmPr>
                  </psuz:summaryZmObj>
                  <psuz:summaryZmObj sectionId="{AE5B935D-AFB8-4BAE-8D3D-84B734CFFF4C}">
                    <psuz:zmPr id="{EB909F41-09C4-44A9-9746-3883D36B02A8}" transitionDur="1000">
                      <p166:blipFill xmlns:p166="http://schemas.microsoft.com/office/powerpoint/2016/6/main">
                        <a:blip r:embed="rId6"/>
                        <a:stretch>
                          <a:fillRect/>
                        </a:stretch>
                      </p166:blipFill>
                      <p166:spPr xmlns:p166="http://schemas.microsoft.com/office/powerpoint/2016/6/main">
                        <a:xfrm>
                          <a:off x="1119858" y="3630506"/>
                          <a:ext cx="2889955" cy="1625600"/>
                        </a:xfrm>
                        <a:prstGeom prst="rect">
                          <a:avLst/>
                        </a:prstGeom>
                        <a:ln w="3175">
                          <a:solidFill>
                            <a:prstClr val="ltGray"/>
                          </a:solidFill>
                        </a:ln>
                      </p166:spPr>
                    </psuz:zmPr>
                  </psuz:summaryZmObj>
                  <psuz:summaryZmObj sectionId="{DD4E1F85-566B-4D33-80AC-76AFCD98A345}">
                    <psuz:zmPr id="{B6C0F8FD-1A7A-4060-9C3B-F6651F69A3F7}" transitionDur="1000">
                      <p166:blipFill xmlns:p166="http://schemas.microsoft.com/office/powerpoint/2016/6/main">
                        <a:blip r:embed="rId7"/>
                        <a:stretch>
                          <a:fillRect/>
                        </a:stretch>
                      </p166:blipFill>
                      <p166:spPr xmlns:p166="http://schemas.microsoft.com/office/powerpoint/2016/6/main">
                        <a:xfrm>
                          <a:off x="4118186" y="3630506"/>
                          <a:ext cx="2889955" cy="1625600"/>
                        </a:xfrm>
                        <a:prstGeom prst="rect">
                          <a:avLst/>
                        </a:prstGeom>
                        <a:ln w="3175">
                          <a:solidFill>
                            <a:prstClr val="ltGray"/>
                          </a:solidFill>
                        </a:ln>
                      </p166:spPr>
                    </psuz:zmPr>
                  </psuz:summaryZmObj>
                  <psuz:gridLayout/>
                </psuz:summaryZm>
              </a:graphicData>
            </a:graphic>
          </p:graphicFrame>
        </mc:Choice>
        <mc:Fallback>
          <p:grpSp>
            <p:nvGrpSpPr>
              <p:cNvPr id="8" name="Summary Zoom 7">
                <a:extLst>
                  <a:ext uri="{FF2B5EF4-FFF2-40B4-BE49-F238E27FC236}">
                    <a16:creationId xmlns:a16="http://schemas.microsoft.com/office/drawing/2014/main" id="{217E6F9C-E59D-42D6-9C59-7F5631D4E228}"/>
                  </a:ext>
                </a:extLst>
              </p:cNvPr>
              <p:cNvGrpSpPr>
                <a:grpSpLocks noGrp="1" noUngrp="1" noRot="1" noChangeAspect="1" noMove="1" noResize="1"/>
              </p:cNvGrpSpPr>
              <p:nvPr/>
            </p:nvGrpSpPr>
            <p:grpSpPr>
              <a:xfrm>
                <a:off x="2032000" y="719666"/>
                <a:ext cx="8128000" cy="5418667"/>
                <a:chOff x="2032000" y="719666"/>
                <a:chExt cx="8128000" cy="5418667"/>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3151858" y="882226"/>
                  <a:ext cx="2889955" cy="1625600"/>
                </a:xfrm>
                <a:prstGeom prst="rect">
                  <a:avLst/>
                </a:prstGeom>
                <a:ln w="3175">
                  <a:solidFill>
                    <a:prstClr val="ltGray"/>
                  </a:solidFill>
                </a:ln>
              </p:spPr>
            </p:pic>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50186" y="882226"/>
                  <a:ext cx="2889955" cy="1625600"/>
                </a:xfrm>
                <a:prstGeom prst="rect">
                  <a:avLst/>
                </a:prstGeom>
                <a:ln w="3175">
                  <a:solidFill>
                    <a:prstClr val="ltGray"/>
                  </a:solidFill>
                </a:ln>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51858" y="2616199"/>
                  <a:ext cx="2889955" cy="1625600"/>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50186" y="2616199"/>
                  <a:ext cx="2889955" cy="1625600"/>
                </a:xfrm>
                <a:prstGeom prst="rect">
                  <a:avLst/>
                </a:prstGeom>
                <a:ln w="3175">
                  <a:solidFill>
                    <a:prstClr val="ltGray"/>
                  </a:solidFill>
                </a:ln>
              </p:spPr>
            </p:pic>
            <p:pic>
              <p:nvPicPr>
                <p:cNvPr id="6" name="Picture 6">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3151858" y="4350172"/>
                  <a:ext cx="2889955" cy="1625600"/>
                </a:xfrm>
                <a:prstGeom prst="rect">
                  <a:avLst/>
                </a:prstGeom>
                <a:ln w="3175">
                  <a:solidFill>
                    <a:prstClr val="ltGray"/>
                  </a:solidFill>
                </a:ln>
              </p:spPr>
            </p:pic>
            <p:pic>
              <p:nvPicPr>
                <p:cNvPr id="7" name="Picture 7">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6150186" y="4350172"/>
                  <a:ext cx="2889955" cy="1625600"/>
                </a:xfrm>
                <a:prstGeom prst="rect">
                  <a:avLst/>
                </a:prstGeom>
                <a:ln w="3175">
                  <a:solidFill>
                    <a:prstClr val="ltGray"/>
                  </a:solidFill>
                </a:ln>
              </p:spPr>
            </p:pic>
          </p:grpSp>
        </mc:Fallback>
      </mc:AlternateContent>
      <p:sp>
        <p:nvSpPr>
          <p:cNvPr id="10" name="Google Shape;109;p16">
            <a:extLst>
              <a:ext uri="{FF2B5EF4-FFF2-40B4-BE49-F238E27FC236}">
                <a16:creationId xmlns:a16="http://schemas.microsoft.com/office/drawing/2014/main" id="{32D4CB1D-71C6-411F-9506-BB1FF936B6A6}"/>
              </a:ext>
            </a:extLst>
          </p:cNvPr>
          <p:cNvSpPr txBox="1">
            <a:spLocks noGrp="1"/>
          </p:cNvSpPr>
          <p:nvPr>
            <p:ph type="title"/>
          </p:nvPr>
        </p:nvSpPr>
        <p:spPr>
          <a:xfrm>
            <a:off x="609600" y="-138545"/>
            <a:ext cx="10972800" cy="1143000"/>
          </a:xfrm>
        </p:spPr>
        <p:txBody>
          <a:bodyPr/>
          <a:lstStyle/>
          <a:p>
            <a:r>
              <a:rPr lang="en-US"/>
              <a:t>Outline</a:t>
            </a:r>
          </a:p>
        </p:txBody>
      </p:sp>
    </p:spTree>
    <p:extLst>
      <p:ext uri="{BB962C8B-B14F-4D97-AF65-F5344CB8AC3E}">
        <p14:creationId xmlns:p14="http://schemas.microsoft.com/office/powerpoint/2010/main" val="264261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An example workflow</a:t>
            </a:r>
          </a:p>
        </p:txBody>
      </p:sp>
      <p:sp>
        <p:nvSpPr>
          <p:cNvPr id="4" name="Text Placeholder 3"/>
          <p:cNvSpPr>
            <a:spLocks noGrp="1"/>
          </p:cNvSpPr>
          <p:nvPr>
            <p:ph type="body" idx="1"/>
          </p:nvPr>
        </p:nvSpPr>
        <p:spPr>
          <a:xfrm>
            <a:off x="871591" y="1050766"/>
            <a:ext cx="10972800" cy="5212079"/>
          </a:xfrm>
        </p:spPr>
        <p:txBody>
          <a:bodyPr>
            <a:normAutofit fontScale="92500" lnSpcReduction="10000"/>
          </a:bodyPr>
          <a:lstStyle/>
          <a:p>
            <a:pPr marL="114300" indent="0">
              <a:buNone/>
            </a:pPr>
            <a:r>
              <a:rPr lang="en-US" sz="1400" dirty="0"/>
              <a:t># New project</a:t>
            </a:r>
          </a:p>
          <a:p>
            <a:r>
              <a:rPr lang="en-US" sz="1400" b="1" dirty="0"/>
              <a:t>git </a:t>
            </a:r>
            <a:r>
              <a:rPr lang="en-US" sz="1400" b="1" dirty="0" err="1"/>
              <a:t>init</a:t>
            </a:r>
            <a:endParaRPr lang="en-US" sz="1400" b="1" dirty="0"/>
          </a:p>
          <a:p>
            <a:r>
              <a:rPr lang="en-US" sz="1400" b="1" dirty="0"/>
              <a:t>emacs rea.txt </a:t>
            </a:r>
            <a:r>
              <a:rPr lang="en-US" sz="1400" dirty="0"/>
              <a:t>#Make some changes</a:t>
            </a:r>
            <a:endParaRPr lang="en-US" sz="1400" b="1" dirty="0"/>
          </a:p>
          <a:p>
            <a:r>
              <a:rPr lang="sv-SE" sz="1400" b="1" dirty="0"/>
              <a:t>git status -s</a:t>
            </a:r>
          </a:p>
          <a:p>
            <a:pPr marL="114300" indent="0">
              <a:buNone/>
            </a:pPr>
            <a:r>
              <a:rPr lang="en-US" sz="1400" i="1" dirty="0"/>
              <a:t>	M rea.txt</a:t>
            </a:r>
          </a:p>
          <a:p>
            <a:r>
              <a:rPr lang="en-US" sz="1400" b="1" dirty="0"/>
              <a:t>git add .</a:t>
            </a:r>
          </a:p>
          <a:p>
            <a:r>
              <a:rPr lang="en-US" sz="1400" b="1" dirty="0"/>
              <a:t>git commit –m “Add rea.txt”</a:t>
            </a:r>
          </a:p>
          <a:p>
            <a:pPr marL="114300" indent="0">
              <a:buNone/>
            </a:pPr>
            <a:endParaRPr lang="en-US" sz="1400" b="1" dirty="0"/>
          </a:p>
          <a:p>
            <a:pPr marL="114300" indent="0">
              <a:buNone/>
            </a:pPr>
            <a:r>
              <a:rPr lang="en-US" sz="1400" dirty="0"/>
              <a:t># Make new changes…</a:t>
            </a:r>
            <a:endParaRPr lang="en-US" sz="1400" b="1" dirty="0"/>
          </a:p>
          <a:p>
            <a:r>
              <a:rPr lang="en-US" sz="1400" b="1" dirty="0"/>
              <a:t>git status</a:t>
            </a:r>
          </a:p>
          <a:p>
            <a:r>
              <a:rPr lang="en-US" sz="1400" i="1" dirty="0"/>
              <a:t># modified: rea.txt</a:t>
            </a:r>
          </a:p>
          <a:p>
            <a:r>
              <a:rPr lang="en-US" sz="1400" b="1" dirty="0">
                <a:solidFill>
                  <a:schemeClr val="bg1">
                    <a:lumMod val="65000"/>
                  </a:schemeClr>
                </a:solidFill>
              </a:rPr>
              <a:t>git diff</a:t>
            </a:r>
          </a:p>
          <a:p>
            <a:pPr marL="571500" lvl="1" indent="0">
              <a:buNone/>
            </a:pPr>
            <a:r>
              <a:rPr lang="en-US" sz="1200" i="1" dirty="0">
                <a:solidFill>
                  <a:schemeClr val="bg1">
                    <a:lumMod val="65000"/>
                  </a:schemeClr>
                </a:solidFill>
              </a:rPr>
              <a:t>	diff --git a/rea.txt b/rea.txt</a:t>
            </a:r>
          </a:p>
          <a:p>
            <a:r>
              <a:rPr lang="sv-SE" sz="1400" b="1" dirty="0"/>
              <a:t>git add rea.txt</a:t>
            </a:r>
          </a:p>
          <a:p>
            <a:r>
              <a:rPr lang="en-US" sz="1400" b="1" dirty="0"/>
              <a:t>git commit -m "Created new text file“</a:t>
            </a:r>
          </a:p>
          <a:p>
            <a:pPr marL="114300" indent="0">
              <a:buNone/>
            </a:pPr>
            <a:endParaRPr lang="en-US" sz="1400" b="1" dirty="0"/>
          </a:p>
          <a:p>
            <a:pPr marL="114300" indent="0">
              <a:buNone/>
            </a:pPr>
            <a:r>
              <a:rPr lang="en-US" sz="1400" dirty="0"/>
              <a:t># Oops forgot some changes/a bug</a:t>
            </a:r>
          </a:p>
          <a:p>
            <a:r>
              <a:rPr lang="en-US" sz="1400" b="1" dirty="0" err="1"/>
              <a:t>emacs</a:t>
            </a:r>
            <a:r>
              <a:rPr lang="en-US" sz="1400" b="1" dirty="0"/>
              <a:t> rea.txt </a:t>
            </a:r>
            <a:r>
              <a:rPr lang="en-US" sz="1400" dirty="0"/>
              <a:t>#make some changes</a:t>
            </a:r>
          </a:p>
          <a:p>
            <a:pPr lvl="0"/>
            <a:r>
              <a:rPr lang="en-US" sz="1400" b="1" dirty="0" err="1"/>
              <a:t>git</a:t>
            </a:r>
            <a:r>
              <a:rPr lang="en-US" sz="1400" b="1" dirty="0"/>
              <a:t> commit </a:t>
            </a:r>
            <a:r>
              <a:rPr lang="en-US" sz="1400" b="1" dirty="0">
                <a:solidFill>
                  <a:srgbClr val="FF0000"/>
                </a:solidFill>
              </a:rPr>
              <a:t>--amend</a:t>
            </a:r>
          </a:p>
          <a:p>
            <a:endParaRPr lang="en-US" sz="2000" i="1" dirty="0">
              <a:solidFill>
                <a:schemeClr val="bg1">
                  <a:lumMod val="50000"/>
                </a:schemeClr>
              </a:solidFill>
              <a:latin typeface="Consolas" panose="020B0609020204030204" pitchFamily="49" charset="0"/>
            </a:endParaRPr>
          </a:p>
          <a:p>
            <a:pPr marL="114300" indent="0">
              <a:buNone/>
            </a:pPr>
            <a:r>
              <a:rPr lang="en-US" sz="1400" dirty="0"/>
              <a:t>#Everything is good</a:t>
            </a:r>
          </a:p>
          <a:p>
            <a:r>
              <a:rPr lang="en-US" sz="1400" b="1" dirty="0"/>
              <a:t>git push</a:t>
            </a:r>
            <a:endParaRPr lang="en-US" sz="1400" b="1" dirty="0">
              <a:solidFill>
                <a:srgbClr val="FF0000"/>
              </a:solidFill>
            </a:endParaRPr>
          </a:p>
        </p:txBody>
      </p:sp>
      <p:sp>
        <p:nvSpPr>
          <p:cNvPr id="6" name="Date Placeholder 5"/>
          <p:cNvSpPr>
            <a:spLocks noGrp="1"/>
          </p:cNvSpPr>
          <p:nvPr>
            <p:ph type="dt" idx="10"/>
          </p:nvPr>
        </p:nvSpPr>
        <p:spPr/>
        <p:txBody>
          <a:bodyPr/>
          <a:lstStyle/>
          <a:p>
            <a:fld id="{7749AFDD-A6C6-445A-834D-8304B9B3677B}" type="datetime1">
              <a:rPr lang="en-US" smtClean="0"/>
              <a:t>1/25/2020</a:t>
            </a:fld>
            <a:endParaRPr lang="en-US"/>
          </a:p>
        </p:txBody>
      </p:sp>
      <p:sp>
        <p:nvSpPr>
          <p:cNvPr id="5" name="Footer Placeholder 4"/>
          <p:cNvSpPr>
            <a:spLocks noGrp="1"/>
          </p:cNvSpPr>
          <p:nvPr>
            <p:ph type="ftr" idx="11"/>
          </p:nvPr>
        </p:nvSpPr>
        <p:spPr/>
        <p:txBody>
          <a:bodyPr/>
          <a:lstStyle/>
          <a:p>
            <a:r>
              <a:rPr lang="en-US" dirty="0" err="1"/>
              <a:t>mdst.club</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57875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err="1"/>
              <a:t>Git</a:t>
            </a:r>
            <a:r>
              <a:rPr lang="en-US" dirty="0"/>
              <a:t> Reset</a:t>
            </a:r>
          </a:p>
        </p:txBody>
      </p:sp>
      <p:sp>
        <p:nvSpPr>
          <p:cNvPr id="14" name="Text Placeholder 13">
            <a:extLst>
              <a:ext uri="{FF2B5EF4-FFF2-40B4-BE49-F238E27FC236}">
                <a16:creationId xmlns:a16="http://schemas.microsoft.com/office/drawing/2014/main" id="{9CBAA8C0-1FD0-45FB-9BE5-E7E5EC79FC91}"/>
              </a:ext>
            </a:extLst>
          </p:cNvPr>
          <p:cNvSpPr>
            <a:spLocks noGrp="1"/>
          </p:cNvSpPr>
          <p:nvPr>
            <p:ph type="body" idx="2"/>
          </p:nvPr>
        </p:nvSpPr>
        <p:spPr/>
        <p:txBody>
          <a:bodyPr/>
          <a:lstStyle/>
          <a:p>
            <a:r>
              <a:rPr lang="en-US" dirty="0"/>
              <a:t>Initial state</a:t>
            </a:r>
          </a:p>
        </p:txBody>
      </p:sp>
      <p:sp>
        <p:nvSpPr>
          <p:cNvPr id="6" name="Date Placeholder 5"/>
          <p:cNvSpPr>
            <a:spLocks noGrp="1"/>
          </p:cNvSpPr>
          <p:nvPr>
            <p:ph type="dt" idx="10"/>
          </p:nvPr>
        </p:nvSpPr>
        <p:spPr/>
        <p:txBody>
          <a:bodyPr/>
          <a:lstStyle/>
          <a:p>
            <a:fld id="{1EC99B67-5208-4ECB-B669-C88109385A50}" type="datetime1">
              <a:rPr lang="en-US" smtClean="0"/>
              <a:t>1/25/2020</a:t>
            </a:fld>
            <a:endParaRPr lang="en-US" dirty="0"/>
          </a:p>
        </p:txBody>
      </p:sp>
      <p:sp>
        <p:nvSpPr>
          <p:cNvPr id="5" name="Footer Placeholder 4"/>
          <p:cNvSpPr>
            <a:spLocks noGrp="1"/>
          </p:cNvSpPr>
          <p:nvPr>
            <p:ph type="ftr" idx="11"/>
          </p:nvPr>
        </p:nvSpPr>
        <p:spPr/>
        <p:txBody>
          <a:bodyPr/>
          <a:lstStyle/>
          <a:p>
            <a:r>
              <a:rPr lang="en-US"/>
              <a:t>mdst.club</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pPr/>
              <a:t>11</a:t>
            </a:fld>
            <a:endParaRPr lang="en-US"/>
          </a:p>
        </p:txBody>
      </p:sp>
      <p:pic>
        <p:nvPicPr>
          <p:cNvPr id="20" name="Picture Placeholder 14">
            <a:extLst>
              <a:ext uri="{FF2B5EF4-FFF2-40B4-BE49-F238E27FC236}">
                <a16:creationId xmlns:a16="http://schemas.microsoft.com/office/drawing/2014/main" id="{81C9BC4F-312B-4D36-8A7B-B07EF68706AE}"/>
              </a:ext>
            </a:extLst>
          </p:cNvPr>
          <p:cNvPicPr>
            <a:picLocks noGrp="1" noChangeAspect="1"/>
          </p:cNvPicPr>
          <p:nvPr>
            <p:ph sz="quarter" idx="14"/>
          </p:nvPr>
        </p:nvPicPr>
        <p:blipFill>
          <a:blip r:embed="rId3"/>
          <a:stretch>
            <a:fillRect/>
          </a:stretch>
        </p:blipFill>
        <p:spPr>
          <a:xfrm>
            <a:off x="658832" y="1691497"/>
            <a:ext cx="5219661" cy="4190969"/>
          </a:xfrm>
          <a:prstGeom prst="rect">
            <a:avLst/>
          </a:prstGeom>
          <a:noFill/>
          <a:ln>
            <a:noFill/>
          </a:ln>
        </p:spPr>
      </p:pic>
    </p:spTree>
    <p:extLst>
      <p:ext uri="{BB962C8B-B14F-4D97-AF65-F5344CB8AC3E}">
        <p14:creationId xmlns:p14="http://schemas.microsoft.com/office/powerpoint/2010/main" val="204837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err="1"/>
              <a:t>Git</a:t>
            </a:r>
            <a:r>
              <a:rPr lang="en-US" dirty="0"/>
              <a:t> Reset</a:t>
            </a:r>
          </a:p>
        </p:txBody>
      </p:sp>
      <p:sp>
        <p:nvSpPr>
          <p:cNvPr id="4" name="Text Placeholder 3"/>
          <p:cNvSpPr>
            <a:spLocks noGrp="1"/>
          </p:cNvSpPr>
          <p:nvPr>
            <p:ph type="body" idx="2"/>
          </p:nvPr>
        </p:nvSpPr>
        <p:spPr>
          <a:xfrm>
            <a:off x="6197600" y="1447800"/>
            <a:ext cx="5791200" cy="4678363"/>
          </a:xfrm>
        </p:spPr>
        <p:txBody>
          <a:bodyPr/>
          <a:lstStyle/>
          <a:p>
            <a:r>
              <a:rPr lang="en-US" dirty="0"/>
              <a:t>undo your commit</a:t>
            </a:r>
          </a:p>
          <a:p>
            <a:r>
              <a:rPr lang="en-US" dirty="0"/>
              <a:t>+ </a:t>
            </a:r>
          </a:p>
          <a:p>
            <a:r>
              <a:rPr lang="en-US" dirty="0"/>
              <a:t>keep working directory changes </a:t>
            </a:r>
          </a:p>
          <a:p>
            <a:r>
              <a:rPr lang="en-US" dirty="0"/>
              <a:t>+ </a:t>
            </a:r>
          </a:p>
          <a:p>
            <a:r>
              <a:rPr lang="en-US" dirty="0"/>
              <a:t>keep staged changes</a:t>
            </a:r>
          </a:p>
        </p:txBody>
      </p:sp>
      <p:sp>
        <p:nvSpPr>
          <p:cNvPr id="6" name="Date Placeholder 5"/>
          <p:cNvSpPr>
            <a:spLocks noGrp="1"/>
          </p:cNvSpPr>
          <p:nvPr>
            <p:ph type="dt" idx="10"/>
          </p:nvPr>
        </p:nvSpPr>
        <p:spPr/>
        <p:txBody>
          <a:bodyPr/>
          <a:lstStyle/>
          <a:p>
            <a:fld id="{1EC99B67-5208-4ECB-B669-C88109385A50}" type="datetime1">
              <a:rPr lang="en-US" smtClean="0"/>
              <a:t>1/25/2020</a:t>
            </a:fld>
            <a:endParaRPr lang="en-US"/>
          </a:p>
        </p:txBody>
      </p:sp>
      <p:sp>
        <p:nvSpPr>
          <p:cNvPr id="5" name="Footer Placeholder 4"/>
          <p:cNvSpPr>
            <a:spLocks noGrp="1"/>
          </p:cNvSpPr>
          <p:nvPr>
            <p:ph type="ftr" idx="11"/>
          </p:nvPr>
        </p:nvSpPr>
        <p:spPr/>
        <p:txBody>
          <a:bodyPr/>
          <a:lstStyle/>
          <a:p>
            <a:r>
              <a:rPr lang="en-US" dirty="0" err="1"/>
              <a:t>mdst.club</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pPr/>
              <a:t>12</a:t>
            </a:fld>
            <a:endParaRPr lang="en-US"/>
          </a:p>
        </p:txBody>
      </p:sp>
      <p:pic>
        <p:nvPicPr>
          <p:cNvPr id="10" name="Content Placeholder 9">
            <a:extLst>
              <a:ext uri="{FF2B5EF4-FFF2-40B4-BE49-F238E27FC236}">
                <a16:creationId xmlns:a16="http://schemas.microsoft.com/office/drawing/2014/main" id="{86EF9862-01CB-434B-8408-6DA073ECD512}"/>
              </a:ext>
            </a:extLst>
          </p:cNvPr>
          <p:cNvPicPr>
            <a:picLocks noGrp="1" noChangeAspect="1"/>
          </p:cNvPicPr>
          <p:nvPr>
            <p:ph sz="quarter" idx="14"/>
          </p:nvPr>
        </p:nvPicPr>
        <p:blipFill>
          <a:blip r:embed="rId3"/>
          <a:stretch>
            <a:fillRect/>
          </a:stretch>
        </p:blipFill>
        <p:spPr>
          <a:xfrm>
            <a:off x="667298" y="1507348"/>
            <a:ext cx="5202728" cy="4559266"/>
          </a:xfrm>
          <a:prstGeom prst="rect">
            <a:avLst/>
          </a:prstGeom>
        </p:spPr>
      </p:pic>
    </p:spTree>
    <p:extLst>
      <p:ext uri="{BB962C8B-B14F-4D97-AF65-F5344CB8AC3E}">
        <p14:creationId xmlns:p14="http://schemas.microsoft.com/office/powerpoint/2010/main" val="50412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err="1"/>
              <a:t>Git</a:t>
            </a:r>
            <a:r>
              <a:rPr lang="en-US" dirty="0"/>
              <a:t> Reset</a:t>
            </a:r>
          </a:p>
        </p:txBody>
      </p:sp>
      <p:sp>
        <p:nvSpPr>
          <p:cNvPr id="4" name="Text Placeholder 3"/>
          <p:cNvSpPr>
            <a:spLocks noGrp="1"/>
          </p:cNvSpPr>
          <p:nvPr>
            <p:ph type="body" idx="2"/>
          </p:nvPr>
        </p:nvSpPr>
        <p:spPr/>
        <p:txBody>
          <a:bodyPr/>
          <a:lstStyle/>
          <a:p>
            <a:r>
              <a:rPr lang="en-US" dirty="0"/>
              <a:t>undo the commit</a:t>
            </a:r>
          </a:p>
          <a:p>
            <a:r>
              <a:rPr lang="en-US" dirty="0"/>
              <a:t>+</a:t>
            </a:r>
          </a:p>
          <a:p>
            <a:r>
              <a:rPr lang="en-US" dirty="0"/>
              <a:t>undo the staging</a:t>
            </a:r>
          </a:p>
        </p:txBody>
      </p:sp>
      <p:sp>
        <p:nvSpPr>
          <p:cNvPr id="6" name="Date Placeholder 5"/>
          <p:cNvSpPr>
            <a:spLocks noGrp="1"/>
          </p:cNvSpPr>
          <p:nvPr>
            <p:ph type="dt" idx="10"/>
          </p:nvPr>
        </p:nvSpPr>
        <p:spPr/>
        <p:txBody>
          <a:bodyPr/>
          <a:lstStyle/>
          <a:p>
            <a:fld id="{1EC99B67-5208-4ECB-B669-C88109385A50}" type="datetime1">
              <a:rPr lang="en-US" smtClean="0"/>
              <a:t>1/25/2020</a:t>
            </a:fld>
            <a:endParaRPr lang="en-US"/>
          </a:p>
        </p:txBody>
      </p:sp>
      <p:sp>
        <p:nvSpPr>
          <p:cNvPr id="5" name="Footer Placeholder 4"/>
          <p:cNvSpPr>
            <a:spLocks noGrp="1"/>
          </p:cNvSpPr>
          <p:nvPr>
            <p:ph type="ftr" idx="11"/>
          </p:nvPr>
        </p:nvSpPr>
        <p:spPr/>
        <p:txBody>
          <a:bodyPr/>
          <a:lstStyle/>
          <a:p>
            <a:r>
              <a:rPr lang="en-US"/>
              <a:t>mdst.club</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pPr/>
              <a:t>13</a:t>
            </a:fld>
            <a:endParaRPr lang="en-US"/>
          </a:p>
        </p:txBody>
      </p:sp>
      <p:pic>
        <p:nvPicPr>
          <p:cNvPr id="9" name="Content Placeholder 8">
            <a:extLst>
              <a:ext uri="{FF2B5EF4-FFF2-40B4-BE49-F238E27FC236}">
                <a16:creationId xmlns:a16="http://schemas.microsoft.com/office/drawing/2014/main" id="{1431866A-E4D6-4E0F-B5D8-6683EB4407EB}"/>
              </a:ext>
            </a:extLst>
          </p:cNvPr>
          <p:cNvPicPr>
            <a:picLocks noGrp="1" noChangeAspect="1"/>
          </p:cNvPicPr>
          <p:nvPr>
            <p:ph sz="quarter" idx="14"/>
          </p:nvPr>
        </p:nvPicPr>
        <p:blipFill>
          <a:blip r:embed="rId3"/>
          <a:stretch>
            <a:fillRect/>
          </a:stretch>
        </p:blipFill>
        <p:spPr>
          <a:xfrm>
            <a:off x="609600" y="1461313"/>
            <a:ext cx="5318125" cy="4651336"/>
          </a:xfrm>
          <a:prstGeom prst="rect">
            <a:avLst/>
          </a:prstGeom>
        </p:spPr>
      </p:pic>
    </p:spTree>
    <p:extLst>
      <p:ext uri="{BB962C8B-B14F-4D97-AF65-F5344CB8AC3E}">
        <p14:creationId xmlns:p14="http://schemas.microsoft.com/office/powerpoint/2010/main" val="1023921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err="1"/>
              <a:t>Git</a:t>
            </a:r>
            <a:r>
              <a:rPr lang="en-US" dirty="0"/>
              <a:t> Reset</a:t>
            </a:r>
          </a:p>
        </p:txBody>
      </p:sp>
      <p:sp>
        <p:nvSpPr>
          <p:cNvPr id="4" name="Text Placeholder 3"/>
          <p:cNvSpPr>
            <a:spLocks noGrp="1"/>
          </p:cNvSpPr>
          <p:nvPr>
            <p:ph type="body" idx="2"/>
          </p:nvPr>
        </p:nvSpPr>
        <p:spPr/>
        <p:txBody>
          <a:bodyPr/>
          <a:lstStyle/>
          <a:p>
            <a:r>
              <a:rPr lang="en-US" dirty="0"/>
              <a:t>Undo the commit</a:t>
            </a:r>
          </a:p>
          <a:p>
            <a:r>
              <a:rPr lang="en-US" dirty="0"/>
              <a:t>+</a:t>
            </a:r>
          </a:p>
          <a:p>
            <a:r>
              <a:rPr lang="en-US" dirty="0"/>
              <a:t>Undo the staging</a:t>
            </a:r>
          </a:p>
          <a:p>
            <a:r>
              <a:rPr lang="en-US" dirty="0"/>
              <a:t>+</a:t>
            </a:r>
          </a:p>
          <a:p>
            <a:r>
              <a:rPr lang="en-US" dirty="0">
                <a:solidFill>
                  <a:srgbClr val="FF0000"/>
                </a:solidFill>
              </a:rPr>
              <a:t>Undo the changes</a:t>
            </a:r>
          </a:p>
          <a:p>
            <a:pPr marL="114300" indent="0">
              <a:buNone/>
            </a:pPr>
            <a:r>
              <a:rPr lang="en-US" dirty="0">
                <a:solidFill>
                  <a:srgbClr val="FF0000"/>
                </a:solidFill>
              </a:rPr>
              <a:t>    (Permanently!)</a:t>
            </a:r>
          </a:p>
        </p:txBody>
      </p:sp>
      <p:sp>
        <p:nvSpPr>
          <p:cNvPr id="6" name="Date Placeholder 5"/>
          <p:cNvSpPr>
            <a:spLocks noGrp="1"/>
          </p:cNvSpPr>
          <p:nvPr>
            <p:ph type="dt" idx="10"/>
          </p:nvPr>
        </p:nvSpPr>
        <p:spPr/>
        <p:txBody>
          <a:bodyPr/>
          <a:lstStyle/>
          <a:p>
            <a:fld id="{1EC99B67-5208-4ECB-B669-C88109385A50}" type="datetime1">
              <a:rPr lang="en-US" smtClean="0"/>
              <a:t>1/25/2020</a:t>
            </a:fld>
            <a:endParaRPr lang="en-US"/>
          </a:p>
        </p:txBody>
      </p:sp>
      <p:sp>
        <p:nvSpPr>
          <p:cNvPr id="5" name="Footer Placeholder 4"/>
          <p:cNvSpPr>
            <a:spLocks noGrp="1"/>
          </p:cNvSpPr>
          <p:nvPr>
            <p:ph type="ftr" idx="11"/>
          </p:nvPr>
        </p:nvSpPr>
        <p:spPr/>
        <p:txBody>
          <a:bodyPr/>
          <a:lstStyle/>
          <a:p>
            <a:r>
              <a:rPr lang="en-US"/>
              <a:t>mdst.club</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pPr/>
              <a:t>14</a:t>
            </a:fld>
            <a:endParaRPr lang="en-US"/>
          </a:p>
        </p:txBody>
      </p:sp>
      <p:pic>
        <p:nvPicPr>
          <p:cNvPr id="11" name="Content Placeholder 10">
            <a:extLst>
              <a:ext uri="{FF2B5EF4-FFF2-40B4-BE49-F238E27FC236}">
                <a16:creationId xmlns:a16="http://schemas.microsoft.com/office/drawing/2014/main" id="{6C900B30-E24F-4114-8306-6D1149BBED53}"/>
              </a:ext>
            </a:extLst>
          </p:cNvPr>
          <p:cNvPicPr>
            <a:picLocks noGrp="1" noChangeAspect="1"/>
          </p:cNvPicPr>
          <p:nvPr>
            <p:ph sz="quarter" idx="14"/>
          </p:nvPr>
        </p:nvPicPr>
        <p:blipFill>
          <a:blip r:embed="rId3"/>
          <a:stretch>
            <a:fillRect/>
          </a:stretch>
        </p:blipFill>
        <p:spPr>
          <a:xfrm>
            <a:off x="636076" y="1447800"/>
            <a:ext cx="5265173" cy="4678363"/>
          </a:xfrm>
          <a:prstGeom prst="rect">
            <a:avLst/>
          </a:prstGeom>
        </p:spPr>
      </p:pic>
    </p:spTree>
    <p:extLst>
      <p:ext uri="{BB962C8B-B14F-4D97-AF65-F5344CB8AC3E}">
        <p14:creationId xmlns:p14="http://schemas.microsoft.com/office/powerpoint/2010/main" val="3983875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dirty="0"/>
              <a:t>Remote repository</a:t>
            </a:r>
          </a:p>
        </p:txBody>
      </p:sp>
      <p:sp>
        <p:nvSpPr>
          <p:cNvPr id="4" name="Text Placeholder 3"/>
          <p:cNvSpPr>
            <a:spLocks noGrp="1"/>
          </p:cNvSpPr>
          <p:nvPr>
            <p:ph type="body" idx="1"/>
          </p:nvPr>
        </p:nvSpPr>
        <p:spPr/>
        <p:txBody>
          <a:bodyPr>
            <a:normAutofit fontScale="92500" lnSpcReduction="20000"/>
          </a:bodyPr>
          <a:lstStyle/>
          <a:p>
            <a:r>
              <a:rPr lang="en-US" dirty="0"/>
              <a:t>To publish repository to a GitHub (or other place):</a:t>
            </a:r>
          </a:p>
          <a:p>
            <a:endParaRPr lang="en-US" i="1" dirty="0">
              <a:solidFill>
                <a:schemeClr val="bg1">
                  <a:lumMod val="50000"/>
                </a:schemeClr>
              </a:solidFill>
            </a:endParaRPr>
          </a:p>
          <a:p>
            <a:pPr indent="-457200">
              <a:buFont typeface="+mj-lt"/>
              <a:buAutoNum type="arabicPeriod"/>
            </a:pPr>
            <a:r>
              <a:rPr lang="en-US" dirty="0">
                <a:solidFill>
                  <a:schemeClr val="tx1"/>
                </a:solidFill>
              </a:rPr>
              <a:t>Create a repository in GitHub</a:t>
            </a:r>
          </a:p>
          <a:p>
            <a:pPr indent="-457200">
              <a:buFont typeface="+mj-lt"/>
              <a:buAutoNum type="arabicPeriod"/>
            </a:pPr>
            <a:endParaRPr lang="en-US" i="1" dirty="0">
              <a:solidFill>
                <a:schemeClr val="tx1"/>
              </a:solidFill>
            </a:endParaRPr>
          </a:p>
          <a:p>
            <a:pPr indent="-457200">
              <a:buFont typeface="+mj-lt"/>
              <a:buAutoNum type="arabicPeriod"/>
            </a:pPr>
            <a:r>
              <a:rPr lang="en-US" dirty="0">
                <a:solidFill>
                  <a:schemeClr val="tx1"/>
                </a:solidFill>
              </a:rPr>
              <a:t>In your working directory run:</a:t>
            </a:r>
          </a:p>
          <a:p>
            <a:endParaRPr lang="en-US" dirty="0">
              <a:solidFill>
                <a:schemeClr val="tx1"/>
              </a:solidFill>
            </a:endParaRPr>
          </a:p>
          <a:p>
            <a:r>
              <a:rPr lang="en-US" b="1" dirty="0">
                <a:solidFill>
                  <a:schemeClr val="tx1"/>
                </a:solidFill>
                <a:latin typeface="Consolas" panose="020B0609020204030204" pitchFamily="49" charset="0"/>
              </a:rPr>
              <a:t>git remote add origin https://github.com/&lt;</a:t>
            </a:r>
            <a:r>
              <a:rPr lang="en-US" b="1" i="1" dirty="0">
                <a:solidFill>
                  <a:srgbClr val="C00000"/>
                </a:solidFill>
                <a:latin typeface="Consolas" panose="020B0609020204030204" pitchFamily="49" charset="0"/>
              </a:rPr>
              <a:t>gitHubID</a:t>
            </a:r>
            <a:r>
              <a:rPr lang="en-US" b="1" dirty="0">
                <a:solidFill>
                  <a:schemeClr val="tx1"/>
                </a:solidFill>
                <a:latin typeface="Consolas" panose="020B0609020204030204" pitchFamily="49" charset="0"/>
              </a:rPr>
              <a:t>&gt;/&lt;</a:t>
            </a:r>
            <a:r>
              <a:rPr lang="en-US" b="1" i="1" dirty="0">
                <a:solidFill>
                  <a:srgbClr val="C00000"/>
                </a:solidFill>
                <a:latin typeface="Consolas" panose="020B0609020204030204" pitchFamily="49" charset="0"/>
              </a:rPr>
              <a:t>repo</a:t>
            </a:r>
            <a:r>
              <a:rPr lang="en-US" b="1" dirty="0">
                <a:solidFill>
                  <a:schemeClr val="tx1"/>
                </a:solidFill>
                <a:latin typeface="Consolas" panose="020B0609020204030204" pitchFamily="49" charset="0"/>
              </a:rPr>
              <a:t>&gt;.git</a:t>
            </a:r>
          </a:p>
          <a:p>
            <a:endParaRPr lang="en-US" b="1" dirty="0">
              <a:solidFill>
                <a:schemeClr val="tx1"/>
              </a:solidFill>
              <a:latin typeface="Consolas" panose="020B0609020204030204" pitchFamily="49" charset="0"/>
            </a:endParaRPr>
          </a:p>
          <a:p>
            <a:r>
              <a:rPr lang="en-US" b="1" dirty="0">
                <a:solidFill>
                  <a:schemeClr val="tx1"/>
                </a:solidFill>
                <a:latin typeface="Consolas" panose="020B0609020204030204" pitchFamily="49" charset="0"/>
              </a:rPr>
              <a:t>git push -u origin master</a:t>
            </a:r>
          </a:p>
          <a:p>
            <a:endParaRPr lang="en-US" i="1" dirty="0">
              <a:solidFill>
                <a:schemeClr val="bg1">
                  <a:lumMod val="50000"/>
                </a:schemeClr>
              </a:solidFill>
              <a:latin typeface="Consolas" panose="020B0609020204030204" pitchFamily="49" charset="0"/>
            </a:endParaRPr>
          </a:p>
          <a:p>
            <a:endParaRPr lang="en-US" i="1" dirty="0">
              <a:solidFill>
                <a:schemeClr val="bg1">
                  <a:lumMod val="50000"/>
                </a:schemeClr>
              </a:solidFill>
              <a:latin typeface="Consolas" panose="020B0609020204030204" pitchFamily="49" charset="0"/>
            </a:endParaRPr>
          </a:p>
          <a:p>
            <a:endParaRPr lang="en-US" dirty="0"/>
          </a:p>
        </p:txBody>
      </p:sp>
      <p:sp>
        <p:nvSpPr>
          <p:cNvPr id="5" name="Footer Placeholder 4"/>
          <p:cNvSpPr>
            <a:spLocks noGrp="1"/>
          </p:cNvSpPr>
          <p:nvPr>
            <p:ph type="ftr" idx="11"/>
          </p:nvPr>
        </p:nvSpPr>
        <p:spPr/>
        <p:txBody>
          <a:bodyPr/>
          <a:lstStyle/>
          <a:p>
            <a:r>
              <a:rPr lang="en-US"/>
              <a:t>mdst.club</a:t>
            </a:r>
            <a:endParaRPr lang="en-US" dirty="0"/>
          </a:p>
        </p:txBody>
      </p:sp>
      <p:sp>
        <p:nvSpPr>
          <p:cNvPr id="6" name="Date Placeholder 5"/>
          <p:cNvSpPr>
            <a:spLocks noGrp="1"/>
          </p:cNvSpPr>
          <p:nvPr>
            <p:ph type="dt" idx="10"/>
          </p:nvPr>
        </p:nvSpPr>
        <p:spPr/>
        <p:txBody>
          <a:bodyPr/>
          <a:lstStyle/>
          <a:p>
            <a:fld id="{B0FD2C7D-4D01-4609-B15B-5F8F2A82105F}" type="datetime1">
              <a:rPr lang="en-US" smtClean="0"/>
              <a:t>1/25/2020</a:t>
            </a:fld>
            <a:endParaRPr lang="en-US"/>
          </a:p>
        </p:txBody>
      </p:sp>
      <p:sp>
        <p:nvSpPr>
          <p:cNvPr id="7" name="Slide Number Placeholder 6"/>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31004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a:t>Collaboration</a:t>
            </a:r>
            <a:endParaRPr lang="en-US" dirty="0"/>
          </a:p>
        </p:txBody>
      </p:sp>
      <p:sp>
        <p:nvSpPr>
          <p:cNvPr id="4" name="Text Placeholder 3"/>
          <p:cNvSpPr>
            <a:spLocks noGrp="1"/>
          </p:cNvSpPr>
          <p:nvPr>
            <p:ph type="body" idx="1"/>
          </p:nvPr>
        </p:nvSpPr>
        <p:spPr/>
        <p:txBody>
          <a:bodyPr>
            <a:normAutofit fontScale="92500" lnSpcReduction="10000"/>
          </a:bodyPr>
          <a:lstStyle/>
          <a:p>
            <a:r>
              <a:rPr lang="en-US" dirty="0">
                <a:solidFill>
                  <a:schemeClr val="tx1"/>
                </a:solidFill>
              </a:rPr>
              <a:t>Create 2 directories -  repo1 and repo2. In the first directory create a repo </a:t>
            </a:r>
            <a:r>
              <a:rPr lang="en-US" dirty="0" err="1">
                <a:solidFill>
                  <a:schemeClr val="tx1"/>
                </a:solidFill>
              </a:rPr>
              <a:t>job_example</a:t>
            </a:r>
            <a:endParaRPr lang="en-US" dirty="0">
              <a:solidFill>
                <a:schemeClr val="tx1"/>
              </a:solidFill>
            </a:endParaRPr>
          </a:p>
          <a:p>
            <a:endParaRPr lang="en-US" dirty="0">
              <a:solidFill>
                <a:schemeClr val="tx1"/>
              </a:solidFill>
            </a:endParaRPr>
          </a:p>
          <a:p>
            <a:r>
              <a:rPr lang="en-US" b="1" dirty="0" err="1">
                <a:latin typeface="Consolas" panose="020B0609020204030204" pitchFamily="49" charset="0"/>
              </a:rPr>
              <a:t>mkdir</a:t>
            </a:r>
            <a:r>
              <a:rPr lang="en-US" b="1" dirty="0">
                <a:latin typeface="Consolas" panose="020B0609020204030204" pitchFamily="49" charset="0"/>
              </a:rPr>
              <a:t> repo1</a:t>
            </a:r>
          </a:p>
          <a:p>
            <a:r>
              <a:rPr lang="en-US" b="1" dirty="0" err="1">
                <a:latin typeface="Consolas" panose="020B0609020204030204" pitchFamily="49" charset="0"/>
              </a:rPr>
              <a:t>mkdir</a:t>
            </a:r>
            <a:r>
              <a:rPr lang="en-US" b="1" dirty="0">
                <a:latin typeface="Consolas" panose="020B0609020204030204" pitchFamily="49" charset="0"/>
              </a:rPr>
              <a:t> repo2</a:t>
            </a:r>
          </a:p>
          <a:p>
            <a:endParaRPr lang="en-US" b="1" dirty="0">
              <a:latin typeface="Consolas" panose="020B0609020204030204" pitchFamily="49" charset="0"/>
            </a:endParaRPr>
          </a:p>
          <a:p>
            <a:r>
              <a:rPr lang="en-US" b="1" dirty="0">
                <a:latin typeface="Consolas" panose="020B0609020204030204" pitchFamily="49" charset="0"/>
              </a:rPr>
              <a:t>cd repo1</a:t>
            </a:r>
          </a:p>
          <a:p>
            <a:r>
              <a:rPr lang="en-US" b="1" dirty="0">
                <a:latin typeface="Consolas" panose="020B0609020204030204" pitchFamily="49" charset="0"/>
              </a:rPr>
              <a:t>git </a:t>
            </a:r>
            <a:r>
              <a:rPr lang="en-US" b="1" dirty="0" err="1">
                <a:latin typeface="Consolas" panose="020B0609020204030204" pitchFamily="49" charset="0"/>
              </a:rPr>
              <a:t>init</a:t>
            </a:r>
            <a:r>
              <a:rPr lang="en-US" b="1" dirty="0">
                <a:latin typeface="Consolas" panose="020B0609020204030204" pitchFamily="49" charset="0"/>
              </a:rPr>
              <a:t> </a:t>
            </a:r>
            <a:r>
              <a:rPr lang="en-US" b="1" dirty="0" err="1">
                <a:latin typeface="Consolas" panose="020B0609020204030204" pitchFamily="49" charset="0"/>
              </a:rPr>
              <a:t>job_example</a:t>
            </a:r>
            <a:endParaRPr lang="en-US" b="1" dirty="0">
              <a:latin typeface="Consolas" panose="020B0609020204030204" pitchFamily="49" charset="0"/>
            </a:endParaRPr>
          </a:p>
          <a:p>
            <a:r>
              <a:rPr lang="en-US" b="1" dirty="0">
                <a:latin typeface="Consolas" panose="020B0609020204030204" pitchFamily="49" charset="0"/>
              </a:rPr>
              <a:t>cd </a:t>
            </a:r>
            <a:r>
              <a:rPr lang="en-US" b="1" dirty="0" err="1">
                <a:latin typeface="Consolas" panose="020B0609020204030204" pitchFamily="49" charset="0"/>
              </a:rPr>
              <a:t>job_example</a:t>
            </a:r>
            <a:endParaRPr lang="en-US" b="1" dirty="0">
              <a:latin typeface="Consolas" panose="020B0609020204030204" pitchFamily="49" charset="0"/>
            </a:endParaRPr>
          </a:p>
          <a:p>
            <a:endParaRPr lang="en-US" dirty="0">
              <a:solidFill>
                <a:schemeClr val="tx1"/>
              </a:solidFill>
            </a:endParaRPr>
          </a:p>
          <a:p>
            <a:endParaRPr lang="en-US" dirty="0"/>
          </a:p>
        </p:txBody>
      </p:sp>
      <p:sp>
        <p:nvSpPr>
          <p:cNvPr id="5" name="Footer Placeholder 4"/>
          <p:cNvSpPr>
            <a:spLocks noGrp="1"/>
          </p:cNvSpPr>
          <p:nvPr>
            <p:ph type="ftr" idx="11"/>
          </p:nvPr>
        </p:nvSpPr>
        <p:spPr/>
        <p:txBody>
          <a:bodyPr/>
          <a:lstStyle/>
          <a:p>
            <a:r>
              <a:rPr lang="en-US"/>
              <a:t>mdst.club</a:t>
            </a:r>
            <a:endParaRPr lang="en-US" dirty="0"/>
          </a:p>
        </p:txBody>
      </p:sp>
      <p:sp>
        <p:nvSpPr>
          <p:cNvPr id="6" name="Date Placeholder 5"/>
          <p:cNvSpPr>
            <a:spLocks noGrp="1"/>
          </p:cNvSpPr>
          <p:nvPr>
            <p:ph type="dt" idx="10"/>
          </p:nvPr>
        </p:nvSpPr>
        <p:spPr/>
        <p:txBody>
          <a:bodyPr/>
          <a:lstStyle/>
          <a:p>
            <a:fld id="{B41CC17C-A3A4-4167-972C-029170BD57C8}" type="datetime1">
              <a:rPr lang="en-US" smtClean="0"/>
              <a:t>1/25/2020</a:t>
            </a:fld>
            <a:endParaRPr lang="en-US"/>
          </a:p>
        </p:txBody>
      </p:sp>
      <p:sp>
        <p:nvSpPr>
          <p:cNvPr id="7" name="Slide Number Placeholder 6"/>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942183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a:t>Collaboration</a:t>
            </a:r>
            <a:endParaRPr lang="en-US" dirty="0"/>
          </a:p>
        </p:txBody>
      </p:sp>
      <p:sp>
        <p:nvSpPr>
          <p:cNvPr id="4" name="Text Placeholder 3"/>
          <p:cNvSpPr>
            <a:spLocks noGrp="1"/>
          </p:cNvSpPr>
          <p:nvPr>
            <p:ph type="body" idx="1"/>
          </p:nvPr>
        </p:nvSpPr>
        <p:spPr/>
        <p:txBody>
          <a:bodyPr>
            <a:normAutofit fontScale="92500" lnSpcReduction="20000"/>
          </a:bodyPr>
          <a:lstStyle/>
          <a:p>
            <a:r>
              <a:rPr lang="en-US" dirty="0">
                <a:solidFill>
                  <a:schemeClr val="tx1"/>
                </a:solidFill>
              </a:rPr>
              <a:t>In the first directory (repo1/</a:t>
            </a:r>
            <a:r>
              <a:rPr lang="en-US" dirty="0" err="1">
                <a:solidFill>
                  <a:schemeClr val="tx1"/>
                </a:solidFill>
              </a:rPr>
              <a:t>job_example</a:t>
            </a:r>
            <a:r>
              <a:rPr lang="en-US" dirty="0">
                <a:solidFill>
                  <a:schemeClr val="tx1"/>
                </a:solidFill>
              </a:rPr>
              <a:t>) add a few file and make a commit. You can copy the file from the examples directory:</a:t>
            </a:r>
          </a:p>
          <a:p>
            <a:endParaRPr lang="en-US" dirty="0">
              <a:solidFill>
                <a:schemeClr val="tx1"/>
              </a:solidFill>
            </a:endParaRPr>
          </a:p>
          <a:p>
            <a:r>
              <a:rPr lang="en-US" b="1" dirty="0">
                <a:latin typeface="Consolas" panose="020B0609020204030204" pitchFamily="49" charset="0"/>
              </a:rPr>
              <a:t>cp /project/</a:t>
            </a:r>
            <a:r>
              <a:rPr lang="en-US" b="1" dirty="0" err="1">
                <a:latin typeface="Consolas" panose="020B0609020204030204" pitchFamily="49" charset="0"/>
              </a:rPr>
              <a:t>scv</a:t>
            </a:r>
            <a:r>
              <a:rPr lang="en-US" b="1" dirty="0">
                <a:latin typeface="Consolas" panose="020B0609020204030204" pitchFamily="49" charset="0"/>
              </a:rPr>
              <a:t>/examples/git/</a:t>
            </a:r>
            <a:r>
              <a:rPr lang="en-US" b="1" dirty="0" err="1">
                <a:latin typeface="Consolas" panose="020B0609020204030204" pitchFamily="49" charset="0"/>
              </a:rPr>
              <a:t>job_example</a:t>
            </a:r>
            <a:r>
              <a:rPr lang="en-US" b="1" dirty="0">
                <a:latin typeface="Consolas" panose="020B0609020204030204" pitchFamily="49" charset="0"/>
              </a:rPr>
              <a:t>/* .</a:t>
            </a:r>
          </a:p>
          <a:p>
            <a:endParaRPr lang="en-US" dirty="0">
              <a:solidFill>
                <a:schemeClr val="tx1"/>
              </a:solidFill>
            </a:endParaRPr>
          </a:p>
          <a:p>
            <a:r>
              <a:rPr lang="en-US" dirty="0">
                <a:solidFill>
                  <a:schemeClr val="tx1"/>
                </a:solidFill>
              </a:rPr>
              <a:t>Make an initial commit:</a:t>
            </a:r>
          </a:p>
          <a:p>
            <a:endParaRPr lang="en-US" dirty="0">
              <a:solidFill>
                <a:schemeClr val="tx1"/>
              </a:solidFill>
            </a:endParaRPr>
          </a:p>
          <a:p>
            <a:r>
              <a:rPr lang="en-US" b="1" dirty="0">
                <a:latin typeface="Consolas" panose="020B0609020204030204" pitchFamily="49" charset="0"/>
              </a:rPr>
              <a:t>git add .</a:t>
            </a:r>
          </a:p>
          <a:p>
            <a:r>
              <a:rPr lang="en-US" b="1" dirty="0">
                <a:solidFill>
                  <a:schemeClr val="tx1"/>
                </a:solidFill>
                <a:latin typeface="Consolas" panose="020B0609020204030204" pitchFamily="49" charset="0"/>
              </a:rPr>
              <a:t>git commit -m "Initial commit"</a:t>
            </a:r>
          </a:p>
          <a:p>
            <a:endParaRPr lang="en-US" dirty="0"/>
          </a:p>
        </p:txBody>
      </p:sp>
      <p:sp>
        <p:nvSpPr>
          <p:cNvPr id="6" name="Footer Placeholder 5"/>
          <p:cNvSpPr>
            <a:spLocks noGrp="1"/>
          </p:cNvSpPr>
          <p:nvPr>
            <p:ph type="ftr" idx="11"/>
          </p:nvPr>
        </p:nvSpPr>
        <p:spPr/>
        <p:txBody>
          <a:bodyPr/>
          <a:lstStyle/>
          <a:p>
            <a:r>
              <a:rPr lang="en-US"/>
              <a:t>mdst.club</a:t>
            </a:r>
            <a:endParaRPr lang="en-US" dirty="0"/>
          </a:p>
        </p:txBody>
      </p:sp>
      <p:sp>
        <p:nvSpPr>
          <p:cNvPr id="7" name="Date Placeholder 6"/>
          <p:cNvSpPr>
            <a:spLocks noGrp="1"/>
          </p:cNvSpPr>
          <p:nvPr>
            <p:ph type="dt" idx="10"/>
          </p:nvPr>
        </p:nvSpPr>
        <p:spPr/>
        <p:txBody>
          <a:bodyPr/>
          <a:lstStyle/>
          <a:p>
            <a:fld id="{848AD9DA-B137-4A33-A52A-452D98908598}" type="datetime1">
              <a:rPr lang="en-US" smtClean="0"/>
              <a:t>1/25/2020</a:t>
            </a:fld>
            <a:endParaRPr lang="en-US"/>
          </a:p>
        </p:txBody>
      </p:sp>
      <p:sp>
        <p:nvSpPr>
          <p:cNvPr id="8" name="Slide Number Placeholder 7"/>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669137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a:t>Collaboration</a:t>
            </a:r>
            <a:endParaRPr lang="en-US" dirty="0"/>
          </a:p>
        </p:txBody>
      </p:sp>
      <p:sp>
        <p:nvSpPr>
          <p:cNvPr id="3" name="Text Placeholder 2">
            <a:extLst>
              <a:ext uri="{FF2B5EF4-FFF2-40B4-BE49-F238E27FC236}">
                <a16:creationId xmlns:a16="http://schemas.microsoft.com/office/drawing/2014/main" id="{09820456-0443-4C5C-B48D-93050D1C0595}"/>
              </a:ext>
            </a:extLst>
          </p:cNvPr>
          <p:cNvSpPr>
            <a:spLocks noGrp="1"/>
          </p:cNvSpPr>
          <p:nvPr>
            <p:ph type="body" idx="2"/>
          </p:nvPr>
        </p:nvSpPr>
        <p:spPr/>
        <p:txBody>
          <a:bodyPr/>
          <a:lstStyle/>
          <a:p>
            <a:endParaRPr lang="en-US"/>
          </a:p>
        </p:txBody>
      </p:sp>
      <p:sp>
        <p:nvSpPr>
          <p:cNvPr id="7" name="Date Placeholder 6"/>
          <p:cNvSpPr>
            <a:spLocks noGrp="1"/>
          </p:cNvSpPr>
          <p:nvPr>
            <p:ph type="dt" idx="10"/>
          </p:nvPr>
        </p:nvSpPr>
        <p:spPr/>
        <p:txBody>
          <a:bodyPr/>
          <a:lstStyle/>
          <a:p>
            <a:fld id="{A2B24F43-64F1-4518-ACC9-147F6CA98BBF}" type="datetime1">
              <a:rPr lang="en-US" smtClean="0"/>
              <a:t>1/25/2020</a:t>
            </a:fld>
            <a:endParaRPr lang="en-US"/>
          </a:p>
        </p:txBody>
      </p:sp>
      <p:sp>
        <p:nvSpPr>
          <p:cNvPr id="6" name="Footer Placeholder 5"/>
          <p:cNvSpPr>
            <a:spLocks noGrp="1"/>
          </p:cNvSpPr>
          <p:nvPr>
            <p:ph type="ftr" idx="11"/>
          </p:nvPr>
        </p:nvSpPr>
        <p:spPr/>
        <p:txBody>
          <a:bodyPr/>
          <a:lstStyle/>
          <a:p>
            <a:r>
              <a:rPr lang="en-US"/>
              <a:t>mdst.club</a:t>
            </a:r>
            <a:endParaRPr lang="en-US" dirty="0"/>
          </a:p>
        </p:txBody>
      </p:sp>
      <p:sp>
        <p:nvSpPr>
          <p:cNvPr id="8" name="Slide Number Placeholder 7"/>
          <p:cNvSpPr>
            <a:spLocks noGrp="1"/>
          </p:cNvSpPr>
          <p:nvPr>
            <p:ph type="sldNum" idx="12"/>
          </p:nvPr>
        </p:nvSpPr>
        <p:spPr/>
        <p:txBody>
          <a:bodyPr/>
          <a:lstStyle/>
          <a:p>
            <a:fld id="{00000000-1234-1234-1234-123412341234}" type="slidenum">
              <a:rPr lang="en-US" smtClean="0"/>
              <a:pPr/>
              <a:t>18</a:t>
            </a:fld>
            <a:endParaRPr lang="en-US"/>
          </a:p>
        </p:txBody>
      </p:sp>
      <p:sp>
        <p:nvSpPr>
          <p:cNvPr id="4" name="Content Placeholder 3">
            <a:extLst>
              <a:ext uri="{FF2B5EF4-FFF2-40B4-BE49-F238E27FC236}">
                <a16:creationId xmlns:a16="http://schemas.microsoft.com/office/drawing/2014/main" id="{D462553C-6B5D-4955-8D81-5B356C3DE67C}"/>
              </a:ext>
            </a:extLst>
          </p:cNvPr>
          <p:cNvSpPr>
            <a:spLocks noGrp="1"/>
          </p:cNvSpPr>
          <p:nvPr>
            <p:ph sz="quarter" idx="14"/>
          </p:nvPr>
        </p:nvSpPr>
        <p:spPr/>
        <p:txBody>
          <a:bodyPr/>
          <a:lstStyle/>
          <a:p>
            <a:endParaRPr lang="en-US"/>
          </a:p>
        </p:txBody>
      </p:sp>
      <p:sp>
        <p:nvSpPr>
          <p:cNvPr id="36" name="TextBox 35"/>
          <p:cNvSpPr txBox="1"/>
          <p:nvPr/>
        </p:nvSpPr>
        <p:spPr>
          <a:xfrm>
            <a:off x="5911850" y="2845354"/>
            <a:ext cx="5889171" cy="1200329"/>
          </a:xfrm>
          <a:prstGeom prst="rect">
            <a:avLst/>
          </a:prstGeom>
          <a:noFill/>
        </p:spPr>
        <p:txBody>
          <a:bodyPr wrap="square" rtlCol="0">
            <a:spAutoFit/>
          </a:bodyPr>
          <a:lstStyle/>
          <a:p>
            <a:r>
              <a:rPr lang="en-US" sz="2400" dirty="0">
                <a:solidFill>
                  <a:schemeClr val="tx1"/>
                </a:solidFill>
                <a:latin typeface="+mn-lt"/>
              </a:rPr>
              <a:t>Create a remote repository on GitHub. We will be updating this repository from 2 different directories we created.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54" y="1587500"/>
            <a:ext cx="5279530" cy="4349912"/>
          </a:xfrm>
          <a:prstGeom prst="rect">
            <a:avLst/>
          </a:prstGeom>
        </p:spPr>
      </p:pic>
    </p:spTree>
    <p:extLst>
      <p:ext uri="{BB962C8B-B14F-4D97-AF65-F5344CB8AC3E}">
        <p14:creationId xmlns:p14="http://schemas.microsoft.com/office/powerpoint/2010/main" val="1646945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a:t>Collaboration</a:t>
            </a:r>
            <a:endParaRPr lang="en-US" dirty="0"/>
          </a:p>
        </p:txBody>
      </p:sp>
      <p:sp>
        <p:nvSpPr>
          <p:cNvPr id="4" name="Text Placeholder 3"/>
          <p:cNvSpPr>
            <a:spLocks noGrp="1"/>
          </p:cNvSpPr>
          <p:nvPr>
            <p:ph type="body" idx="1"/>
          </p:nvPr>
        </p:nvSpPr>
        <p:spPr/>
        <p:txBody>
          <a:bodyPr>
            <a:normAutofit fontScale="70000" lnSpcReduction="20000"/>
          </a:bodyPr>
          <a:lstStyle/>
          <a:p>
            <a:endParaRPr lang="en-US" dirty="0">
              <a:solidFill>
                <a:schemeClr val="tx1"/>
              </a:solidFill>
              <a:latin typeface="Cambria" panose="02040503050406030204" pitchFamily="18" charset="0"/>
              <a:ea typeface="Cambria" panose="02040503050406030204" pitchFamily="18" charset="0"/>
            </a:endParaRPr>
          </a:p>
          <a:p>
            <a:r>
              <a:rPr lang="en-US" sz="3100" dirty="0">
                <a:solidFill>
                  <a:schemeClr val="tx1"/>
                </a:solidFill>
                <a:latin typeface="Cambria" panose="02040503050406030204" pitchFamily="18" charset="0"/>
                <a:ea typeface="Cambria" panose="02040503050406030204" pitchFamily="18" charset="0"/>
              </a:rPr>
              <a:t># In repo1:</a:t>
            </a:r>
          </a:p>
          <a:p>
            <a:r>
              <a:rPr lang="en-US" b="1" dirty="0">
                <a:solidFill>
                  <a:schemeClr val="tx1"/>
                </a:solidFill>
                <a:latin typeface="Cambria" panose="02040503050406030204" pitchFamily="18" charset="0"/>
                <a:ea typeface="Cambria" panose="02040503050406030204" pitchFamily="18" charset="0"/>
              </a:rPr>
              <a:t>git remote add origin https://github.com/&lt;yourID&gt;/job_example.git</a:t>
            </a:r>
          </a:p>
          <a:p>
            <a:r>
              <a:rPr lang="en-US" b="1" dirty="0">
                <a:solidFill>
                  <a:schemeClr val="tx1"/>
                </a:solidFill>
                <a:latin typeface="Cambria" panose="02040503050406030204" pitchFamily="18" charset="0"/>
                <a:ea typeface="Cambria" panose="02040503050406030204" pitchFamily="18" charset="0"/>
              </a:rPr>
              <a:t>git push -u origin master</a:t>
            </a:r>
          </a:p>
          <a:p>
            <a:endParaRPr lang="en-US" dirty="0">
              <a:solidFill>
                <a:schemeClr val="tx1"/>
              </a:solidFill>
              <a:latin typeface="Cambria" panose="02040503050406030204" pitchFamily="18" charset="0"/>
              <a:ea typeface="Cambria" panose="02040503050406030204" pitchFamily="18" charset="0"/>
            </a:endParaRPr>
          </a:p>
          <a:p>
            <a:endParaRPr lang="en-US" dirty="0">
              <a:solidFill>
                <a:schemeClr val="tx1"/>
              </a:solidFill>
              <a:latin typeface="Cambria" panose="02040503050406030204" pitchFamily="18" charset="0"/>
              <a:ea typeface="Cambria" panose="02040503050406030204" pitchFamily="18" charset="0"/>
            </a:endParaRPr>
          </a:p>
          <a:p>
            <a:r>
              <a:rPr lang="en-US" sz="3100" dirty="0">
                <a:solidFill>
                  <a:schemeClr val="tx1"/>
                </a:solidFill>
                <a:latin typeface="Cambria" panose="02040503050406030204" pitchFamily="18" charset="0"/>
                <a:ea typeface="Cambria" panose="02040503050406030204" pitchFamily="18" charset="0"/>
              </a:rPr>
              <a:t># In repo2:</a:t>
            </a:r>
          </a:p>
          <a:p>
            <a:r>
              <a:rPr lang="en-US" sz="3100" dirty="0">
                <a:solidFill>
                  <a:schemeClr val="tx1"/>
                </a:solidFill>
                <a:latin typeface="Cambria" panose="02040503050406030204" pitchFamily="18" charset="0"/>
                <a:ea typeface="Cambria" panose="02040503050406030204" pitchFamily="18" charset="0"/>
              </a:rPr>
              <a:t>https://github.com/katgit/job_example.git</a:t>
            </a:r>
          </a:p>
          <a:p>
            <a:r>
              <a:rPr lang="en-US" sz="3100" b="1" dirty="0">
                <a:solidFill>
                  <a:schemeClr val="tx1"/>
                </a:solidFill>
                <a:latin typeface="Cambria" panose="02040503050406030204" pitchFamily="18" charset="0"/>
                <a:ea typeface="Cambria" panose="02040503050406030204" pitchFamily="18" charset="0"/>
              </a:rPr>
              <a:t>cd </a:t>
            </a:r>
            <a:r>
              <a:rPr lang="en-US" sz="3100" b="1" dirty="0" err="1">
                <a:solidFill>
                  <a:schemeClr val="tx1"/>
                </a:solidFill>
                <a:latin typeface="Cambria" panose="02040503050406030204" pitchFamily="18" charset="0"/>
                <a:ea typeface="Cambria" panose="02040503050406030204" pitchFamily="18" charset="0"/>
              </a:rPr>
              <a:t>job_example</a:t>
            </a:r>
            <a:endParaRPr lang="en-US" sz="3100" b="1" dirty="0">
              <a:solidFill>
                <a:schemeClr val="tx1"/>
              </a:solidFill>
              <a:latin typeface="Cambria" panose="02040503050406030204" pitchFamily="18" charset="0"/>
              <a:ea typeface="Cambria" panose="02040503050406030204" pitchFamily="18" charset="0"/>
            </a:endParaRPr>
          </a:p>
          <a:p>
            <a:endParaRPr lang="en-US" sz="3100" dirty="0">
              <a:solidFill>
                <a:schemeClr val="tx1"/>
              </a:solidFill>
              <a:latin typeface="Cambria" panose="02040503050406030204" pitchFamily="18" charset="0"/>
              <a:ea typeface="Cambria" panose="02040503050406030204" pitchFamily="18" charset="0"/>
            </a:endParaRPr>
          </a:p>
          <a:p>
            <a:r>
              <a:rPr lang="en-US" sz="3100" dirty="0">
                <a:solidFill>
                  <a:schemeClr val="tx1"/>
                </a:solidFill>
                <a:latin typeface="Cambria" panose="02040503050406030204" pitchFamily="18" charset="0"/>
                <a:ea typeface="Cambria" panose="02040503050406030204" pitchFamily="18" charset="0"/>
              </a:rPr>
              <a:t># To differentiate between 2 repositories, let’s change a local user-name</a:t>
            </a:r>
          </a:p>
          <a:p>
            <a:r>
              <a:rPr lang="en-US" b="1" dirty="0">
                <a:solidFill>
                  <a:schemeClr val="tx1"/>
                </a:solidFill>
                <a:latin typeface="Cambria" panose="02040503050406030204" pitchFamily="18" charset="0"/>
                <a:ea typeface="Cambria" panose="02040503050406030204" pitchFamily="18" charset="0"/>
              </a:rPr>
              <a:t>git config --local user.name  "Some Alias"</a:t>
            </a:r>
          </a:p>
          <a:p>
            <a:endParaRPr lang="en-US" dirty="0">
              <a:solidFill>
                <a:schemeClr val="tx1"/>
              </a:solidFill>
              <a:latin typeface="Cambria" panose="02040503050406030204" pitchFamily="18" charset="0"/>
              <a:ea typeface="Cambria" panose="02040503050406030204" pitchFamily="18" charset="0"/>
            </a:endParaRPr>
          </a:p>
          <a:p>
            <a:endParaRPr lang="en-US" dirty="0">
              <a:solidFill>
                <a:schemeClr val="tx1"/>
              </a:solidFill>
              <a:latin typeface="Cambria" panose="02040503050406030204" pitchFamily="18" charset="0"/>
              <a:ea typeface="Cambria" panose="02040503050406030204" pitchFamily="18" charset="0"/>
            </a:endParaRPr>
          </a:p>
          <a:p>
            <a:endParaRPr lang="en-US" i="1" dirty="0">
              <a:solidFill>
                <a:schemeClr val="bg1">
                  <a:lumMod val="50000"/>
                </a:schemeClr>
              </a:solidFill>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5" name="Footer Placeholder 4"/>
          <p:cNvSpPr>
            <a:spLocks noGrp="1"/>
          </p:cNvSpPr>
          <p:nvPr>
            <p:ph type="ftr" idx="11"/>
          </p:nvPr>
        </p:nvSpPr>
        <p:spPr/>
        <p:txBody>
          <a:bodyPr/>
          <a:lstStyle/>
          <a:p>
            <a:r>
              <a:rPr lang="en-US"/>
              <a:t>mdst.club</a:t>
            </a:r>
            <a:endParaRPr lang="en-US" dirty="0"/>
          </a:p>
        </p:txBody>
      </p:sp>
      <p:sp>
        <p:nvSpPr>
          <p:cNvPr id="6" name="Date Placeholder 5"/>
          <p:cNvSpPr>
            <a:spLocks noGrp="1"/>
          </p:cNvSpPr>
          <p:nvPr>
            <p:ph type="dt" idx="10"/>
          </p:nvPr>
        </p:nvSpPr>
        <p:spPr/>
        <p:txBody>
          <a:bodyPr/>
          <a:lstStyle/>
          <a:p>
            <a:fld id="{E45E3A49-523C-494B-BC43-5D44CDE2A3CC}" type="datetime1">
              <a:rPr lang="en-US" smtClean="0"/>
              <a:t>1/25/2020</a:t>
            </a:fld>
            <a:endParaRPr lang="en-US"/>
          </a:p>
        </p:txBody>
      </p:sp>
      <p:sp>
        <p:nvSpPr>
          <p:cNvPr id="7" name="Slide Number Placeholder 6"/>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197313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ctrTitle"/>
          </p:nvPr>
        </p:nvSpPr>
        <p:spPr/>
        <p:txBody>
          <a:bodyPr/>
          <a:lstStyle/>
          <a:p>
            <a:r>
              <a:rPr lang="en-US" dirty="0"/>
              <a:t>Git</a:t>
            </a:r>
          </a:p>
        </p:txBody>
      </p:sp>
      <p:sp>
        <p:nvSpPr>
          <p:cNvPr id="103" name="Google Shape;103;p15"/>
          <p:cNvSpPr txBox="1">
            <a:spLocks noGrp="1"/>
          </p:cNvSpPr>
          <p:nvPr>
            <p:ph type="subTitle" idx="1"/>
          </p:nvPr>
        </p:nvSpPr>
        <p:spPr>
          <a:xfrm>
            <a:off x="1828800" y="3363686"/>
            <a:ext cx="9078686" cy="1752600"/>
          </a:xfrm>
        </p:spPr>
        <p:txBody>
          <a:bodyPr/>
          <a:lstStyle/>
          <a:p>
            <a:r>
              <a:rPr lang="en-US" dirty="0">
                <a:sym typeface="Cambria"/>
              </a:rPr>
              <a:t>MDST - Zack Light</a:t>
            </a:r>
          </a:p>
          <a:p>
            <a:r>
              <a:rPr lang="en-US" dirty="0">
                <a:sym typeface="Cambria"/>
              </a:rPr>
              <a:t>Based on Katia </a:t>
            </a:r>
            <a:r>
              <a:rPr lang="en-US" dirty="0" err="1">
                <a:sym typeface="Cambria"/>
              </a:rPr>
              <a:t>Oleinik’s</a:t>
            </a:r>
            <a:r>
              <a:rPr lang="en-US" dirty="0">
                <a:sym typeface="Cambria"/>
              </a:rPr>
              <a:t> and Ruth Anderson’s Slides</a:t>
            </a:r>
          </a:p>
        </p:txBody>
      </p:sp>
      <p:pic>
        <p:nvPicPr>
          <p:cNvPr id="6" name="Picture 5" descr="A close up of a sign&#10;&#10;Description automatically generated">
            <a:extLst>
              <a:ext uri="{FF2B5EF4-FFF2-40B4-BE49-F238E27FC236}">
                <a16:creationId xmlns:a16="http://schemas.microsoft.com/office/drawing/2014/main" id="{7C8EAECD-DF27-4006-B0E0-2379CDF73B5F}"/>
              </a:ext>
            </a:extLst>
          </p:cNvPr>
          <p:cNvPicPr>
            <a:picLocks noChangeAspect="1"/>
          </p:cNvPicPr>
          <p:nvPr/>
        </p:nvPicPr>
        <p:blipFill>
          <a:blip r:embed="rId3"/>
          <a:stretch>
            <a:fillRect/>
          </a:stretch>
        </p:blipFill>
        <p:spPr>
          <a:xfrm>
            <a:off x="135262" y="5465792"/>
            <a:ext cx="3387076" cy="125901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dirty="0"/>
              <a:t>Collaboration</a:t>
            </a:r>
          </a:p>
        </p:txBody>
      </p:sp>
      <p:sp>
        <p:nvSpPr>
          <p:cNvPr id="4" name="Text Placeholder 3"/>
          <p:cNvSpPr>
            <a:spLocks noGrp="1"/>
          </p:cNvSpPr>
          <p:nvPr>
            <p:ph type="body" idx="1"/>
          </p:nvPr>
        </p:nvSpPr>
        <p:spPr/>
        <p:txBody>
          <a:bodyPr>
            <a:normAutofit fontScale="92500" lnSpcReduction="20000"/>
          </a:bodyPr>
          <a:lstStyle/>
          <a:p>
            <a:endParaRPr lang="en-US" dirty="0">
              <a:solidFill>
                <a:schemeClr val="tx1"/>
              </a:solidFill>
              <a:latin typeface="Cambria" panose="02040503050406030204" pitchFamily="18" charset="0"/>
              <a:ea typeface="Cambria" panose="02040503050406030204" pitchFamily="18" charset="0"/>
            </a:endParaRPr>
          </a:p>
          <a:p>
            <a:r>
              <a:rPr lang="en-US" dirty="0">
                <a:solidFill>
                  <a:schemeClr val="tx1"/>
                </a:solidFill>
                <a:latin typeface="Cambria" panose="02040503050406030204" pitchFamily="18" charset="0"/>
                <a:ea typeface="Cambria" panose="02040503050406030204" pitchFamily="18" charset="0"/>
              </a:rPr>
              <a:t># In repo2 modify </a:t>
            </a:r>
            <a:r>
              <a:rPr lang="en-US" dirty="0" err="1">
                <a:solidFill>
                  <a:schemeClr val="tx1"/>
                </a:solidFill>
                <a:latin typeface="Cambria" panose="02040503050406030204" pitchFamily="18" charset="0"/>
                <a:ea typeface="Cambria" panose="02040503050406030204" pitchFamily="18" charset="0"/>
              </a:rPr>
              <a:t>job.qsub</a:t>
            </a:r>
            <a:endParaRPr lang="en-US" dirty="0">
              <a:solidFill>
                <a:schemeClr val="tx1"/>
              </a:solidFill>
              <a:latin typeface="Cambria" panose="02040503050406030204" pitchFamily="18" charset="0"/>
              <a:ea typeface="Cambria" panose="02040503050406030204" pitchFamily="18" charset="0"/>
            </a:endParaRPr>
          </a:p>
          <a:p>
            <a:r>
              <a:rPr lang="en-US" b="1" dirty="0">
                <a:solidFill>
                  <a:schemeClr val="tx1"/>
                </a:solidFill>
                <a:latin typeface="Cambria" panose="02040503050406030204" pitchFamily="18" charset="0"/>
                <a:ea typeface="Cambria" panose="02040503050406030204" pitchFamily="18" charset="0"/>
              </a:rPr>
              <a:t>git add </a:t>
            </a:r>
            <a:r>
              <a:rPr lang="en-US" b="1" dirty="0" err="1">
                <a:solidFill>
                  <a:schemeClr val="tx1"/>
                </a:solidFill>
                <a:latin typeface="Cambria" panose="02040503050406030204" pitchFamily="18" charset="0"/>
                <a:ea typeface="Cambria" panose="02040503050406030204" pitchFamily="18" charset="0"/>
              </a:rPr>
              <a:t>job.qsub</a:t>
            </a:r>
            <a:r>
              <a:rPr lang="en-US" b="1" dirty="0">
                <a:solidFill>
                  <a:schemeClr val="tx1"/>
                </a:solidFill>
                <a:latin typeface="Cambria" panose="02040503050406030204" pitchFamily="18" charset="0"/>
                <a:ea typeface="Cambria" panose="02040503050406030204" pitchFamily="18" charset="0"/>
              </a:rPr>
              <a:t> </a:t>
            </a:r>
          </a:p>
          <a:p>
            <a:r>
              <a:rPr lang="en-US" b="1" dirty="0">
                <a:solidFill>
                  <a:schemeClr val="tx1"/>
                </a:solidFill>
                <a:latin typeface="Cambria" panose="02040503050406030204" pitchFamily="18" charset="0"/>
                <a:ea typeface="Cambria" panose="02040503050406030204" pitchFamily="18" charset="0"/>
              </a:rPr>
              <a:t>git commit –m "modified </a:t>
            </a:r>
            <a:r>
              <a:rPr lang="en-US" b="1" dirty="0" err="1">
                <a:solidFill>
                  <a:schemeClr val="tx1"/>
                </a:solidFill>
                <a:latin typeface="Cambria" panose="02040503050406030204" pitchFamily="18" charset="0"/>
                <a:ea typeface="Cambria" panose="02040503050406030204" pitchFamily="18" charset="0"/>
              </a:rPr>
              <a:t>job.qsub</a:t>
            </a:r>
            <a:r>
              <a:rPr lang="en-US" b="1" dirty="0">
                <a:solidFill>
                  <a:schemeClr val="tx1"/>
                </a:solidFill>
                <a:latin typeface="Cambria" panose="02040503050406030204" pitchFamily="18" charset="0"/>
                <a:ea typeface="Cambria" panose="02040503050406030204" pitchFamily="18" charset="0"/>
              </a:rPr>
              <a:t>"</a:t>
            </a:r>
          </a:p>
          <a:p>
            <a:endParaRPr lang="en-US" dirty="0">
              <a:solidFill>
                <a:schemeClr val="tx1">
                  <a:lumMod val="50000"/>
                  <a:lumOff val="50000"/>
                </a:schemeClr>
              </a:solidFill>
              <a:latin typeface="Cambria" panose="02040503050406030204" pitchFamily="18" charset="0"/>
              <a:ea typeface="Cambria" panose="02040503050406030204" pitchFamily="18" charset="0"/>
            </a:endParaRPr>
          </a:p>
          <a:p>
            <a:r>
              <a:rPr lang="en-US" dirty="0">
                <a:solidFill>
                  <a:schemeClr val="tx1"/>
                </a:solidFill>
                <a:latin typeface="Cambria" panose="02040503050406030204" pitchFamily="18" charset="0"/>
                <a:ea typeface="Cambria" panose="02040503050406030204" pitchFamily="18" charset="0"/>
              </a:rPr>
              <a:t># Update Git Hub repository</a:t>
            </a:r>
          </a:p>
          <a:p>
            <a:r>
              <a:rPr lang="en-US" b="1" dirty="0">
                <a:solidFill>
                  <a:schemeClr val="tx1"/>
                </a:solidFill>
                <a:latin typeface="Cambria" panose="02040503050406030204" pitchFamily="18" charset="0"/>
                <a:ea typeface="Cambria" panose="02040503050406030204" pitchFamily="18" charset="0"/>
              </a:rPr>
              <a:t>git push origin master </a:t>
            </a:r>
          </a:p>
          <a:p>
            <a:endParaRPr lang="en-US" dirty="0">
              <a:solidFill>
                <a:schemeClr val="tx1"/>
              </a:solidFill>
              <a:latin typeface="Cambria" panose="02040503050406030204" pitchFamily="18" charset="0"/>
              <a:ea typeface="Cambria" panose="02040503050406030204" pitchFamily="18" charset="0"/>
            </a:endParaRPr>
          </a:p>
          <a:p>
            <a:r>
              <a:rPr lang="en-US" dirty="0">
                <a:solidFill>
                  <a:schemeClr val="tx1"/>
                </a:solidFill>
                <a:latin typeface="Cambria" panose="02040503050406030204" pitchFamily="18" charset="0"/>
                <a:ea typeface="Cambria" panose="02040503050406030204" pitchFamily="18" charset="0"/>
              </a:rPr>
              <a:t># In repo1:</a:t>
            </a:r>
          </a:p>
          <a:p>
            <a:r>
              <a:rPr lang="en-US" b="1" dirty="0">
                <a:solidFill>
                  <a:schemeClr val="tx1"/>
                </a:solidFill>
                <a:latin typeface="Cambria" panose="02040503050406030204" pitchFamily="18" charset="0"/>
                <a:ea typeface="Cambria" panose="02040503050406030204" pitchFamily="18" charset="0"/>
              </a:rPr>
              <a:t>git pull origin master</a:t>
            </a:r>
          </a:p>
          <a:p>
            <a:endParaRPr lang="en-US" dirty="0">
              <a:solidFill>
                <a:schemeClr val="tx1"/>
              </a:solidFill>
              <a:latin typeface="Consolas" panose="020B0609020204030204" pitchFamily="49" charset="0"/>
            </a:endParaRPr>
          </a:p>
          <a:p>
            <a:endParaRPr lang="en-US" i="1" dirty="0">
              <a:solidFill>
                <a:schemeClr val="bg1">
                  <a:lumMod val="50000"/>
                </a:schemeClr>
              </a:solidFill>
              <a:latin typeface="Consolas" panose="020B0609020204030204" pitchFamily="49" charset="0"/>
            </a:endParaRPr>
          </a:p>
          <a:p>
            <a:endParaRPr lang="en-US" dirty="0"/>
          </a:p>
        </p:txBody>
      </p:sp>
      <p:sp>
        <p:nvSpPr>
          <p:cNvPr id="5" name="Footer Placeholder 4"/>
          <p:cNvSpPr>
            <a:spLocks noGrp="1"/>
          </p:cNvSpPr>
          <p:nvPr>
            <p:ph type="ftr" idx="11"/>
          </p:nvPr>
        </p:nvSpPr>
        <p:spPr/>
        <p:txBody>
          <a:bodyPr/>
          <a:lstStyle/>
          <a:p>
            <a:r>
              <a:rPr lang="en-US"/>
              <a:t>mdst.club</a:t>
            </a:r>
            <a:endParaRPr lang="en-US" dirty="0"/>
          </a:p>
        </p:txBody>
      </p:sp>
      <p:sp>
        <p:nvSpPr>
          <p:cNvPr id="6" name="Date Placeholder 5"/>
          <p:cNvSpPr>
            <a:spLocks noGrp="1"/>
          </p:cNvSpPr>
          <p:nvPr>
            <p:ph type="dt" idx="10"/>
          </p:nvPr>
        </p:nvSpPr>
        <p:spPr/>
        <p:txBody>
          <a:bodyPr/>
          <a:lstStyle/>
          <a:p>
            <a:fld id="{11B0D2AD-5CBC-4E5F-B2AC-34E8B2BF281D}" type="datetime1">
              <a:rPr lang="en-US" smtClean="0"/>
              <a:t>1/25/2020</a:t>
            </a:fld>
            <a:endParaRPr lang="en-US"/>
          </a:p>
        </p:txBody>
      </p:sp>
      <p:sp>
        <p:nvSpPr>
          <p:cNvPr id="7" name="Slide Number Placeholder 6"/>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489010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dirty="0"/>
              <a:t>Exercises</a:t>
            </a:r>
          </a:p>
        </p:txBody>
      </p:sp>
      <p:sp>
        <p:nvSpPr>
          <p:cNvPr id="6" name="Text Placeholder 5"/>
          <p:cNvSpPr>
            <a:spLocks noGrp="1"/>
          </p:cNvSpPr>
          <p:nvPr>
            <p:ph type="body" idx="1"/>
          </p:nvPr>
        </p:nvSpPr>
        <p:spPr/>
        <p:txBody>
          <a:bodyPr>
            <a:normAutofit/>
          </a:bodyPr>
          <a:lstStyle/>
          <a:p>
            <a:r>
              <a:rPr lang="en-US" dirty="0">
                <a:hlinkClick r:id="rId3"/>
              </a:rPr>
              <a:t>https://www.cs.grinnell.edu/~rebelsky/Courses/CSC195/2014S/assignments/git.html</a:t>
            </a:r>
            <a:endParaRPr lang="en-US" dirty="0"/>
          </a:p>
          <a:p>
            <a:pPr marL="114300" indent="0">
              <a:buNone/>
            </a:pPr>
            <a:endParaRPr lang="en-US" dirty="0"/>
          </a:p>
        </p:txBody>
      </p:sp>
      <p:sp>
        <p:nvSpPr>
          <p:cNvPr id="7" name="Footer Placeholder 6"/>
          <p:cNvSpPr>
            <a:spLocks noGrp="1"/>
          </p:cNvSpPr>
          <p:nvPr>
            <p:ph type="ftr" idx="11"/>
          </p:nvPr>
        </p:nvSpPr>
        <p:spPr/>
        <p:txBody>
          <a:bodyPr/>
          <a:lstStyle/>
          <a:p>
            <a:r>
              <a:rPr lang="en-US"/>
              <a:t>mdst.club</a:t>
            </a:r>
            <a:endParaRPr lang="en-US" dirty="0"/>
          </a:p>
        </p:txBody>
      </p:sp>
      <p:sp>
        <p:nvSpPr>
          <p:cNvPr id="8" name="Date Placeholder 7"/>
          <p:cNvSpPr>
            <a:spLocks noGrp="1"/>
          </p:cNvSpPr>
          <p:nvPr>
            <p:ph type="dt" idx="10"/>
          </p:nvPr>
        </p:nvSpPr>
        <p:spPr/>
        <p:txBody>
          <a:bodyPr/>
          <a:lstStyle/>
          <a:p>
            <a:fld id="{932A40EF-F534-43AB-BF12-466D474F62E6}" type="datetime1">
              <a:rPr lang="en-US" smtClean="0"/>
              <a:t>1/25/2020</a:t>
            </a:fld>
            <a:endParaRPr lang="en-US"/>
          </a:p>
        </p:txBody>
      </p:sp>
      <p:sp>
        <p:nvSpPr>
          <p:cNvPr id="9" name="Slide Number Placeholder 8"/>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376257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dirty="0"/>
              <a:t>Resolving Conflicts</a:t>
            </a:r>
          </a:p>
        </p:txBody>
      </p:sp>
      <p:sp>
        <p:nvSpPr>
          <p:cNvPr id="4" name="Text Placeholder 3"/>
          <p:cNvSpPr>
            <a:spLocks noGrp="1"/>
          </p:cNvSpPr>
          <p:nvPr>
            <p:ph type="body" idx="1"/>
          </p:nvPr>
        </p:nvSpPr>
        <p:spPr/>
        <p:txBody>
          <a:bodyPr>
            <a:normAutofit lnSpcReduction="10000"/>
          </a:bodyPr>
          <a:lstStyle/>
          <a:p>
            <a:endParaRPr lang="en-US" dirty="0">
              <a:solidFill>
                <a:schemeClr val="tx1"/>
              </a:solidFill>
              <a:latin typeface="Consolas" panose="020B0609020204030204" pitchFamily="49" charset="0"/>
            </a:endParaRPr>
          </a:p>
          <a:p>
            <a:r>
              <a:rPr lang="en-US" dirty="0">
                <a:solidFill>
                  <a:schemeClr val="tx1"/>
                </a:solidFill>
              </a:rPr>
              <a:t># In repo1 further modify </a:t>
            </a:r>
            <a:r>
              <a:rPr lang="en-US" dirty="0" err="1">
                <a:solidFill>
                  <a:schemeClr val="tx1"/>
                </a:solidFill>
              </a:rPr>
              <a:t>job.qsub</a:t>
            </a:r>
            <a:r>
              <a:rPr lang="en-US" dirty="0">
                <a:solidFill>
                  <a:schemeClr val="tx1"/>
                </a:solidFill>
              </a:rPr>
              <a:t> and then commit it</a:t>
            </a:r>
          </a:p>
          <a:p>
            <a:pPr marL="114300" indent="0">
              <a:buNone/>
            </a:pPr>
            <a:r>
              <a:rPr lang="en-US" dirty="0">
                <a:solidFill>
                  <a:schemeClr val="tx1"/>
                </a:solidFill>
              </a:rPr>
              <a:t>    </a:t>
            </a:r>
            <a:r>
              <a:rPr lang="en-US" b="1" dirty="0">
                <a:solidFill>
                  <a:schemeClr val="tx1"/>
                </a:solidFill>
              </a:rPr>
              <a:t>git add </a:t>
            </a:r>
            <a:r>
              <a:rPr lang="en-US" b="1" dirty="0" err="1">
                <a:solidFill>
                  <a:schemeClr val="tx1"/>
                </a:solidFill>
              </a:rPr>
              <a:t>job.qsub</a:t>
            </a:r>
            <a:r>
              <a:rPr lang="en-US" b="1" dirty="0">
                <a:solidFill>
                  <a:schemeClr val="tx1"/>
                </a:solidFill>
              </a:rPr>
              <a:t> </a:t>
            </a:r>
          </a:p>
          <a:p>
            <a:pPr marL="114300" indent="0">
              <a:buNone/>
            </a:pPr>
            <a:r>
              <a:rPr lang="en-US" b="1" dirty="0">
                <a:solidFill>
                  <a:schemeClr val="tx1"/>
                </a:solidFill>
              </a:rPr>
              <a:t>    git commit –m "added project flag to </a:t>
            </a:r>
            <a:r>
              <a:rPr lang="en-US" b="1" dirty="0" err="1">
                <a:solidFill>
                  <a:schemeClr val="tx1"/>
                </a:solidFill>
              </a:rPr>
              <a:t>job.qsub</a:t>
            </a:r>
            <a:r>
              <a:rPr lang="en-US" b="1" dirty="0">
                <a:solidFill>
                  <a:schemeClr val="tx1"/>
                </a:solidFill>
              </a:rPr>
              <a:t>"</a:t>
            </a:r>
          </a:p>
          <a:p>
            <a:endParaRPr lang="en-US" dirty="0">
              <a:solidFill>
                <a:schemeClr val="tx1"/>
              </a:solidFill>
            </a:endParaRPr>
          </a:p>
          <a:p>
            <a:endParaRPr lang="en-US" dirty="0">
              <a:solidFill>
                <a:schemeClr val="tx1"/>
              </a:solidFill>
            </a:endParaRPr>
          </a:p>
          <a:p>
            <a:r>
              <a:rPr lang="en-US" dirty="0">
                <a:solidFill>
                  <a:schemeClr val="tx1"/>
                </a:solidFill>
              </a:rPr>
              <a:t># Update Git Hub repository</a:t>
            </a:r>
          </a:p>
          <a:p>
            <a:pPr marL="114300" indent="0">
              <a:buNone/>
            </a:pPr>
            <a:r>
              <a:rPr lang="en-US" dirty="0">
                <a:solidFill>
                  <a:schemeClr val="tx1"/>
                </a:solidFill>
              </a:rPr>
              <a:t>    </a:t>
            </a:r>
            <a:r>
              <a:rPr lang="en-US" b="1" dirty="0">
                <a:solidFill>
                  <a:schemeClr val="tx1"/>
                </a:solidFill>
              </a:rPr>
              <a:t>git push origin master </a:t>
            </a:r>
          </a:p>
          <a:p>
            <a:endParaRPr lang="en-US" dirty="0">
              <a:solidFill>
                <a:schemeClr val="tx1"/>
              </a:solidFill>
              <a:latin typeface="Consolas" panose="020B0609020204030204" pitchFamily="49" charset="0"/>
            </a:endParaRPr>
          </a:p>
          <a:p>
            <a:endParaRPr lang="en-US" dirty="0">
              <a:solidFill>
                <a:schemeClr val="tx1"/>
              </a:solidFill>
              <a:latin typeface="Consolas" panose="020B0609020204030204" pitchFamily="49" charset="0"/>
            </a:endParaRPr>
          </a:p>
          <a:p>
            <a:endParaRPr lang="en-US" i="1" dirty="0">
              <a:solidFill>
                <a:schemeClr val="bg1">
                  <a:lumMod val="50000"/>
                </a:schemeClr>
              </a:solidFill>
              <a:latin typeface="Consolas" panose="020B0609020204030204" pitchFamily="49" charset="0"/>
            </a:endParaRPr>
          </a:p>
          <a:p>
            <a:endParaRPr lang="en-US" dirty="0"/>
          </a:p>
        </p:txBody>
      </p:sp>
      <p:sp>
        <p:nvSpPr>
          <p:cNvPr id="5" name="Footer Placeholder 4"/>
          <p:cNvSpPr>
            <a:spLocks noGrp="1"/>
          </p:cNvSpPr>
          <p:nvPr>
            <p:ph type="ftr" idx="11"/>
          </p:nvPr>
        </p:nvSpPr>
        <p:spPr/>
        <p:txBody>
          <a:bodyPr/>
          <a:lstStyle/>
          <a:p>
            <a:r>
              <a:rPr lang="en-US"/>
              <a:t>mdst.club</a:t>
            </a:r>
            <a:endParaRPr lang="en-US" dirty="0"/>
          </a:p>
        </p:txBody>
      </p:sp>
      <p:sp>
        <p:nvSpPr>
          <p:cNvPr id="6" name="Date Placeholder 5"/>
          <p:cNvSpPr>
            <a:spLocks noGrp="1"/>
          </p:cNvSpPr>
          <p:nvPr>
            <p:ph type="dt" idx="10"/>
          </p:nvPr>
        </p:nvSpPr>
        <p:spPr/>
        <p:txBody>
          <a:bodyPr/>
          <a:lstStyle/>
          <a:p>
            <a:fld id="{89352901-8316-4DD7-A904-9F0D48D594B4}" type="datetime1">
              <a:rPr lang="en-US" smtClean="0"/>
              <a:t>1/25/2020</a:t>
            </a:fld>
            <a:endParaRPr lang="en-US"/>
          </a:p>
        </p:txBody>
      </p:sp>
      <p:sp>
        <p:nvSpPr>
          <p:cNvPr id="7" name="Slide Number Placeholder 6"/>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1102770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a:t>Resolving Conflicts</a:t>
            </a:r>
            <a:endParaRPr lang="en-US" dirty="0"/>
          </a:p>
        </p:txBody>
      </p:sp>
      <p:sp>
        <p:nvSpPr>
          <p:cNvPr id="4" name="Text Placeholder 3"/>
          <p:cNvSpPr>
            <a:spLocks noGrp="1"/>
          </p:cNvSpPr>
          <p:nvPr>
            <p:ph type="body" idx="1"/>
          </p:nvPr>
        </p:nvSpPr>
        <p:spPr/>
        <p:txBody>
          <a:bodyPr>
            <a:normAutofit fontScale="40000" lnSpcReduction="20000"/>
          </a:bodyPr>
          <a:lstStyle/>
          <a:p>
            <a:r>
              <a:rPr lang="en-US" sz="4800" dirty="0">
                <a:solidFill>
                  <a:schemeClr val="tx1"/>
                </a:solidFill>
              </a:rPr>
              <a:t># In repo2 modify example.py file and then commit it</a:t>
            </a:r>
          </a:p>
          <a:p>
            <a:pPr marL="114300" indent="0">
              <a:buNone/>
            </a:pPr>
            <a:r>
              <a:rPr lang="en-US" sz="4800" dirty="0">
                <a:solidFill>
                  <a:schemeClr val="tx1"/>
                </a:solidFill>
              </a:rPr>
              <a:t>      </a:t>
            </a:r>
            <a:r>
              <a:rPr lang="en-US" sz="4800" b="1" dirty="0">
                <a:solidFill>
                  <a:schemeClr val="tx1"/>
                </a:solidFill>
              </a:rPr>
              <a:t>git add example.py </a:t>
            </a:r>
          </a:p>
          <a:p>
            <a:pPr marL="114300" indent="0">
              <a:buNone/>
            </a:pPr>
            <a:r>
              <a:rPr lang="en-US" sz="4800" b="1" dirty="0">
                <a:solidFill>
                  <a:schemeClr val="tx1"/>
                </a:solidFill>
              </a:rPr>
              <a:t>      git commit –m "added some calculations to example.py"</a:t>
            </a:r>
          </a:p>
          <a:p>
            <a:endParaRPr lang="en-US" sz="4800" dirty="0">
              <a:solidFill>
                <a:schemeClr val="tx1"/>
              </a:solidFill>
            </a:endParaRPr>
          </a:p>
          <a:p>
            <a:endParaRPr lang="en-US" sz="4800" dirty="0">
              <a:solidFill>
                <a:schemeClr val="tx1"/>
              </a:solidFill>
            </a:endParaRPr>
          </a:p>
          <a:p>
            <a:r>
              <a:rPr lang="en-US" sz="4800" dirty="0">
                <a:solidFill>
                  <a:schemeClr val="tx1"/>
                </a:solidFill>
              </a:rPr>
              <a:t># Now try to push the changes to the GitHub repo:</a:t>
            </a:r>
          </a:p>
          <a:p>
            <a:pPr marL="114300" indent="0">
              <a:buNone/>
            </a:pPr>
            <a:r>
              <a:rPr lang="en-US" sz="4800" b="1" dirty="0">
                <a:solidFill>
                  <a:schemeClr val="tx1"/>
                </a:solidFill>
              </a:rPr>
              <a:t>      git push origin master </a:t>
            </a:r>
          </a:p>
          <a:p>
            <a:r>
              <a:rPr lang="en-US" sz="4800" dirty="0">
                <a:solidFill>
                  <a:schemeClr val="tx1"/>
                </a:solidFill>
              </a:rPr>
              <a:t>! [rejected]        master -&gt; master (fetch first)</a:t>
            </a:r>
          </a:p>
          <a:p>
            <a:r>
              <a:rPr lang="en-US" sz="4800" dirty="0">
                <a:solidFill>
                  <a:schemeClr val="tx1"/>
                </a:solidFill>
              </a:rPr>
              <a:t>error: failed to push some refs to 'https://github.com/</a:t>
            </a:r>
            <a:r>
              <a:rPr lang="en-US" sz="4800" dirty="0" err="1">
                <a:solidFill>
                  <a:schemeClr val="tx1"/>
                </a:solidFill>
              </a:rPr>
              <a:t>katgit</a:t>
            </a:r>
            <a:r>
              <a:rPr lang="en-US" sz="4800" dirty="0">
                <a:solidFill>
                  <a:schemeClr val="tx1"/>
                </a:solidFill>
              </a:rPr>
              <a:t>/</a:t>
            </a:r>
            <a:r>
              <a:rPr lang="en-US" sz="4800" dirty="0" err="1">
                <a:solidFill>
                  <a:schemeClr val="tx1"/>
                </a:solidFill>
              </a:rPr>
              <a:t>job_example.git</a:t>
            </a:r>
            <a:r>
              <a:rPr lang="en-US" sz="4800" dirty="0">
                <a:solidFill>
                  <a:schemeClr val="tx1"/>
                </a:solidFill>
              </a:rPr>
              <a:t>'</a:t>
            </a:r>
          </a:p>
          <a:p>
            <a:r>
              <a:rPr lang="en-US" sz="4800" dirty="0">
                <a:solidFill>
                  <a:schemeClr val="tx1"/>
                </a:solidFill>
              </a:rPr>
              <a:t>hint: Updates were rejected because the remote contains work that you do</a:t>
            </a:r>
          </a:p>
          <a:p>
            <a:r>
              <a:rPr lang="en-US" sz="4800" dirty="0">
                <a:solidFill>
                  <a:schemeClr val="tx1"/>
                </a:solidFill>
              </a:rPr>
              <a:t>hint: not have locally. This is usually caused by another repository pushing</a:t>
            </a:r>
          </a:p>
          <a:p>
            <a:r>
              <a:rPr lang="en-US" sz="4800" dirty="0">
                <a:solidFill>
                  <a:schemeClr val="tx1"/>
                </a:solidFill>
              </a:rPr>
              <a:t>hint: to the same ref. You may want to first integrate the remote changes</a:t>
            </a:r>
          </a:p>
          <a:p>
            <a:r>
              <a:rPr lang="en-US" sz="4800" dirty="0">
                <a:solidFill>
                  <a:schemeClr val="tx1"/>
                </a:solidFill>
              </a:rPr>
              <a:t>hint: (e.g., 'git pull ...') before pushing again.</a:t>
            </a:r>
          </a:p>
          <a:p>
            <a:r>
              <a:rPr lang="en-US" sz="4800" dirty="0">
                <a:solidFill>
                  <a:schemeClr val="tx1"/>
                </a:solidFill>
              </a:rPr>
              <a:t>hint: See the 'Note about fast-forwards' in 'git push --help' for details.</a:t>
            </a:r>
          </a:p>
        </p:txBody>
      </p:sp>
      <p:sp>
        <p:nvSpPr>
          <p:cNvPr id="5" name="Footer Placeholder 4"/>
          <p:cNvSpPr>
            <a:spLocks noGrp="1"/>
          </p:cNvSpPr>
          <p:nvPr>
            <p:ph type="ftr" idx="11"/>
          </p:nvPr>
        </p:nvSpPr>
        <p:spPr/>
        <p:txBody>
          <a:bodyPr/>
          <a:lstStyle/>
          <a:p>
            <a:r>
              <a:rPr lang="en-US"/>
              <a:t>mdst.club</a:t>
            </a:r>
            <a:endParaRPr lang="en-US" dirty="0"/>
          </a:p>
        </p:txBody>
      </p:sp>
      <p:sp>
        <p:nvSpPr>
          <p:cNvPr id="6" name="Date Placeholder 5"/>
          <p:cNvSpPr>
            <a:spLocks noGrp="1"/>
          </p:cNvSpPr>
          <p:nvPr>
            <p:ph type="dt" idx="10"/>
          </p:nvPr>
        </p:nvSpPr>
        <p:spPr/>
        <p:txBody>
          <a:bodyPr/>
          <a:lstStyle/>
          <a:p>
            <a:fld id="{991748AF-A78B-4A37-9451-FA09F47354B2}" type="datetime1">
              <a:rPr lang="en-US" smtClean="0"/>
              <a:t>1/25/2020</a:t>
            </a:fld>
            <a:endParaRPr lang="en-US"/>
          </a:p>
        </p:txBody>
      </p:sp>
      <p:sp>
        <p:nvSpPr>
          <p:cNvPr id="7" name="Slide Number Placeholder 6"/>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370392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a:t>Resolving Conflicts</a:t>
            </a:r>
            <a:endParaRPr lang="en-US" dirty="0"/>
          </a:p>
        </p:txBody>
      </p:sp>
      <p:sp>
        <p:nvSpPr>
          <p:cNvPr id="4" name="Text Placeholder 3"/>
          <p:cNvSpPr>
            <a:spLocks noGrp="1"/>
          </p:cNvSpPr>
          <p:nvPr>
            <p:ph type="body" idx="1"/>
          </p:nvPr>
        </p:nvSpPr>
        <p:spPr/>
        <p:txBody>
          <a:bodyPr>
            <a:normAutofit fontScale="70000" lnSpcReduction="20000"/>
          </a:bodyPr>
          <a:lstStyle/>
          <a:p>
            <a:endParaRPr lang="en-US" dirty="0">
              <a:solidFill>
                <a:schemeClr val="tx1"/>
              </a:solidFill>
              <a:latin typeface="Consolas" panose="020B0609020204030204" pitchFamily="49" charset="0"/>
            </a:endParaRPr>
          </a:p>
          <a:p>
            <a:r>
              <a:rPr lang="en-US" dirty="0">
                <a:solidFill>
                  <a:schemeClr val="tx1"/>
                </a:solidFill>
              </a:rPr>
              <a:t># In the repo where you got this errors (repo2) pull the updates from GitHub:</a:t>
            </a:r>
          </a:p>
          <a:p>
            <a:pPr marL="114300" indent="0">
              <a:buNone/>
            </a:pPr>
            <a:r>
              <a:rPr lang="en-US" b="1" dirty="0">
                <a:solidFill>
                  <a:schemeClr val="tx1"/>
                </a:solidFill>
              </a:rPr>
              <a:t>     git pull origin master</a:t>
            </a:r>
          </a:p>
          <a:p>
            <a:endParaRPr lang="en-US" dirty="0">
              <a:solidFill>
                <a:schemeClr val="tx1"/>
              </a:solidFill>
            </a:endParaRPr>
          </a:p>
          <a:p>
            <a:endParaRPr lang="en-US" dirty="0">
              <a:solidFill>
                <a:schemeClr val="tx1"/>
              </a:solidFill>
            </a:endParaRPr>
          </a:p>
          <a:p>
            <a:r>
              <a:rPr lang="en-US" dirty="0">
                <a:solidFill>
                  <a:schemeClr val="tx1"/>
                </a:solidFill>
              </a:rPr>
              <a:t>If 2 different files were modified, git will try to resolve the conflict and will open an editor to record a commit message. </a:t>
            </a:r>
          </a:p>
          <a:p>
            <a:r>
              <a:rPr lang="en-US" dirty="0">
                <a:solidFill>
                  <a:schemeClr val="tx1"/>
                </a:solidFill>
              </a:rPr>
              <a:t>If git is uncertain about which changes to keep, you have to resolve the conflict manually.</a:t>
            </a:r>
          </a:p>
          <a:p>
            <a:endParaRPr lang="en-US" dirty="0">
              <a:solidFill>
                <a:schemeClr val="tx1"/>
              </a:solidFill>
            </a:endParaRPr>
          </a:p>
          <a:p>
            <a:endParaRPr lang="en-US" dirty="0">
              <a:solidFill>
                <a:schemeClr val="tx1"/>
              </a:solidFill>
            </a:endParaRPr>
          </a:p>
          <a:p>
            <a:r>
              <a:rPr lang="en-US" dirty="0">
                <a:solidFill>
                  <a:schemeClr val="tx1"/>
                </a:solidFill>
              </a:rPr>
              <a:t># Update Git Hub repository</a:t>
            </a:r>
          </a:p>
          <a:p>
            <a:pPr marL="114300" indent="0">
              <a:buNone/>
            </a:pPr>
            <a:r>
              <a:rPr lang="en-US" dirty="0">
                <a:solidFill>
                  <a:schemeClr val="tx1"/>
                </a:solidFill>
              </a:rPr>
              <a:t>     </a:t>
            </a:r>
            <a:r>
              <a:rPr lang="en-US" b="1" dirty="0">
                <a:solidFill>
                  <a:schemeClr val="tx1"/>
                </a:solidFill>
              </a:rPr>
              <a:t>git push origin master </a:t>
            </a:r>
          </a:p>
          <a:p>
            <a:endParaRPr lang="en-US" i="1" dirty="0">
              <a:solidFill>
                <a:schemeClr val="bg1">
                  <a:lumMod val="50000"/>
                </a:schemeClr>
              </a:solidFill>
              <a:latin typeface="Consolas" panose="020B0609020204030204" pitchFamily="49" charset="0"/>
            </a:endParaRPr>
          </a:p>
          <a:p>
            <a:endParaRPr lang="en-US" dirty="0"/>
          </a:p>
        </p:txBody>
      </p:sp>
      <p:sp>
        <p:nvSpPr>
          <p:cNvPr id="5" name="Footer Placeholder 4"/>
          <p:cNvSpPr>
            <a:spLocks noGrp="1"/>
          </p:cNvSpPr>
          <p:nvPr>
            <p:ph type="ftr" idx="11"/>
          </p:nvPr>
        </p:nvSpPr>
        <p:spPr/>
        <p:txBody>
          <a:bodyPr/>
          <a:lstStyle/>
          <a:p>
            <a:r>
              <a:rPr lang="en-US"/>
              <a:t>mdst.club</a:t>
            </a:r>
            <a:endParaRPr lang="en-US" dirty="0"/>
          </a:p>
        </p:txBody>
      </p:sp>
      <p:sp>
        <p:nvSpPr>
          <p:cNvPr id="6" name="Date Placeholder 5"/>
          <p:cNvSpPr>
            <a:spLocks noGrp="1"/>
          </p:cNvSpPr>
          <p:nvPr>
            <p:ph type="dt" idx="10"/>
          </p:nvPr>
        </p:nvSpPr>
        <p:spPr/>
        <p:txBody>
          <a:bodyPr/>
          <a:lstStyle/>
          <a:p>
            <a:fld id="{5311D9E6-8A6C-4957-8A37-B74BC33A0287}" type="datetime1">
              <a:rPr lang="en-US" smtClean="0"/>
              <a:t>1/25/2020</a:t>
            </a:fld>
            <a:endParaRPr lang="en-US"/>
          </a:p>
        </p:txBody>
      </p:sp>
      <p:sp>
        <p:nvSpPr>
          <p:cNvPr id="7" name="Slide Number Placeholder 6"/>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364649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Branch</a:t>
            </a:r>
          </a:p>
        </p:txBody>
      </p:sp>
      <p:sp>
        <p:nvSpPr>
          <p:cNvPr id="2" name="Text Placeholder 1">
            <a:extLst>
              <a:ext uri="{FF2B5EF4-FFF2-40B4-BE49-F238E27FC236}">
                <a16:creationId xmlns:a16="http://schemas.microsoft.com/office/drawing/2014/main" id="{22A3DFE5-9D56-4226-89DF-63BE60F71F32}"/>
              </a:ext>
            </a:extLst>
          </p:cNvPr>
          <p:cNvSpPr>
            <a:spLocks noGrp="1"/>
          </p:cNvSpPr>
          <p:nvPr>
            <p:ph type="body" idx="2"/>
          </p:nvPr>
        </p:nvSpPr>
        <p:spPr/>
        <p:txBody>
          <a:bodyPr/>
          <a:lstStyle/>
          <a:p>
            <a:r>
              <a:rPr lang="en-US" dirty="0"/>
              <a:t>Git allows and encourages you to have multiple local branches that can be entirely independent of each other.</a:t>
            </a:r>
          </a:p>
          <a:p>
            <a:endParaRPr lang="en-US" dirty="0"/>
          </a:p>
        </p:txBody>
      </p:sp>
      <p:sp>
        <p:nvSpPr>
          <p:cNvPr id="28" name="Date Placeholder 27"/>
          <p:cNvSpPr>
            <a:spLocks noGrp="1"/>
          </p:cNvSpPr>
          <p:nvPr>
            <p:ph type="dt" idx="10"/>
          </p:nvPr>
        </p:nvSpPr>
        <p:spPr/>
        <p:txBody>
          <a:bodyPr/>
          <a:lstStyle/>
          <a:p>
            <a:fld id="{40B07D43-0380-4B86-8EF1-A11C7F1B6E39}" type="datetime1">
              <a:rPr lang="en-US" smtClean="0"/>
              <a:t>1/25/2020</a:t>
            </a:fld>
            <a:endParaRPr lang="en-US"/>
          </a:p>
        </p:txBody>
      </p:sp>
      <p:sp>
        <p:nvSpPr>
          <p:cNvPr id="26" name="Footer Placeholder 25"/>
          <p:cNvSpPr>
            <a:spLocks noGrp="1"/>
          </p:cNvSpPr>
          <p:nvPr>
            <p:ph type="ftr" idx="11"/>
          </p:nvPr>
        </p:nvSpPr>
        <p:spPr/>
        <p:txBody>
          <a:bodyPr/>
          <a:lstStyle/>
          <a:p>
            <a:r>
              <a:rPr lang="en-US"/>
              <a:t>mdst.club</a:t>
            </a:r>
            <a:endParaRPr lang="en-US" dirty="0"/>
          </a:p>
        </p:txBody>
      </p:sp>
      <p:sp>
        <p:nvSpPr>
          <p:cNvPr id="29" name="Slide Number Placeholder 28"/>
          <p:cNvSpPr>
            <a:spLocks noGrp="1"/>
          </p:cNvSpPr>
          <p:nvPr>
            <p:ph type="sldNum" idx="12"/>
          </p:nvPr>
        </p:nvSpPr>
        <p:spPr/>
        <p:txBody>
          <a:bodyPr/>
          <a:lstStyle/>
          <a:p>
            <a:fld id="{00000000-1234-1234-1234-123412341234}" type="slidenum">
              <a:rPr lang="en-US" smtClean="0"/>
              <a:pPr/>
              <a:t>25</a:t>
            </a:fld>
            <a:endParaRPr lang="en-US"/>
          </a:p>
        </p:txBody>
      </p:sp>
      <p:sp>
        <p:nvSpPr>
          <p:cNvPr id="3" name="Content Placeholder 2">
            <a:extLst>
              <a:ext uri="{FF2B5EF4-FFF2-40B4-BE49-F238E27FC236}">
                <a16:creationId xmlns:a16="http://schemas.microsoft.com/office/drawing/2014/main" id="{B01160F3-FF72-4FA5-AFF9-C90FC11C31AD}"/>
              </a:ext>
            </a:extLst>
          </p:cNvPr>
          <p:cNvSpPr>
            <a:spLocks noGrp="1"/>
          </p:cNvSpPr>
          <p:nvPr>
            <p:ph sz="quarter" idx="14"/>
          </p:nvPr>
        </p:nvSpPr>
        <p:spPr/>
        <p:txBody>
          <a:bodyPr/>
          <a:lstStyle/>
          <a:p>
            <a:endParaRPr lang="en-US" dirty="0"/>
          </a:p>
        </p:txBody>
      </p:sp>
      <p:sp>
        <p:nvSpPr>
          <p:cNvPr id="30" name="TextBox 29"/>
          <p:cNvSpPr txBox="1"/>
          <p:nvPr/>
        </p:nvSpPr>
        <p:spPr>
          <a:xfrm>
            <a:off x="1289447" y="5829947"/>
            <a:ext cx="2090057" cy="400110"/>
          </a:xfrm>
          <a:prstGeom prst="rect">
            <a:avLst/>
          </a:prstGeom>
          <a:noFill/>
        </p:spPr>
        <p:txBody>
          <a:bodyPr wrap="square" rtlCol="0">
            <a:spAutoFit/>
          </a:bodyPr>
          <a:lstStyle/>
          <a:p>
            <a:pPr algn="ctr"/>
            <a:r>
              <a:rPr lang="en-US" sz="2000" b="1" dirty="0"/>
              <a:t>master</a:t>
            </a:r>
            <a:r>
              <a:rPr lang="en-US" sz="2000" dirty="0"/>
              <a:t> </a:t>
            </a:r>
          </a:p>
        </p:txBody>
      </p:sp>
      <p:grpSp>
        <p:nvGrpSpPr>
          <p:cNvPr id="127" name="Group 126">
            <a:extLst>
              <a:ext uri="{FF2B5EF4-FFF2-40B4-BE49-F238E27FC236}">
                <a16:creationId xmlns:a16="http://schemas.microsoft.com/office/drawing/2014/main" id="{05D0B934-7D06-42C8-8435-505777702E39}"/>
              </a:ext>
            </a:extLst>
          </p:cNvPr>
          <p:cNvGrpSpPr/>
          <p:nvPr/>
        </p:nvGrpSpPr>
        <p:grpSpPr>
          <a:xfrm>
            <a:off x="1654196" y="4332736"/>
            <a:ext cx="1333073" cy="511087"/>
            <a:chOff x="9204298" y="2902444"/>
            <a:chExt cx="2490397" cy="787737"/>
          </a:xfrm>
        </p:grpSpPr>
        <p:sp>
          <p:nvSpPr>
            <p:cNvPr id="128" name="Rounded Rectangle 5">
              <a:extLst>
                <a:ext uri="{FF2B5EF4-FFF2-40B4-BE49-F238E27FC236}">
                  <a16:creationId xmlns:a16="http://schemas.microsoft.com/office/drawing/2014/main" id="{37F885F9-C5B3-4F55-BB4F-5F529F9F7B85}"/>
                </a:ext>
              </a:extLst>
            </p:cNvPr>
            <p:cNvSpPr/>
            <p:nvPr/>
          </p:nvSpPr>
          <p:spPr>
            <a:xfrm>
              <a:off x="9395171" y="2902444"/>
              <a:ext cx="2145009" cy="787737"/>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TextBox 128">
              <a:extLst>
                <a:ext uri="{FF2B5EF4-FFF2-40B4-BE49-F238E27FC236}">
                  <a16:creationId xmlns:a16="http://schemas.microsoft.com/office/drawing/2014/main" id="{04BB6EA6-155B-470A-9704-409BC0F2C348}"/>
                </a:ext>
              </a:extLst>
            </p:cNvPr>
            <p:cNvSpPr txBox="1"/>
            <p:nvPr/>
          </p:nvSpPr>
          <p:spPr>
            <a:xfrm>
              <a:off x="9204298" y="2916869"/>
              <a:ext cx="2490397" cy="616688"/>
            </a:xfrm>
            <a:prstGeom prst="rect">
              <a:avLst/>
            </a:prstGeom>
            <a:noFill/>
          </p:spPr>
          <p:txBody>
            <a:bodyPr wrap="square" rtlCol="0">
              <a:spAutoFit/>
            </a:bodyPr>
            <a:lstStyle/>
            <a:p>
              <a:pPr algn="ctr"/>
              <a:r>
                <a:rPr lang="en-US" sz="2000" dirty="0"/>
                <a:t>b</a:t>
              </a:r>
            </a:p>
          </p:txBody>
        </p:sp>
      </p:grpSp>
      <p:grpSp>
        <p:nvGrpSpPr>
          <p:cNvPr id="130" name="Group 129">
            <a:extLst>
              <a:ext uri="{FF2B5EF4-FFF2-40B4-BE49-F238E27FC236}">
                <a16:creationId xmlns:a16="http://schemas.microsoft.com/office/drawing/2014/main" id="{8D7CF4EE-B8B7-4697-993F-C4FF071F68A6}"/>
              </a:ext>
            </a:extLst>
          </p:cNvPr>
          <p:cNvGrpSpPr/>
          <p:nvPr/>
        </p:nvGrpSpPr>
        <p:grpSpPr>
          <a:xfrm>
            <a:off x="1654196" y="5138429"/>
            <a:ext cx="1333073" cy="511087"/>
            <a:chOff x="9204298" y="2902444"/>
            <a:chExt cx="2490397" cy="787737"/>
          </a:xfrm>
        </p:grpSpPr>
        <p:sp>
          <p:nvSpPr>
            <p:cNvPr id="131" name="Rounded Rectangle 8">
              <a:extLst>
                <a:ext uri="{FF2B5EF4-FFF2-40B4-BE49-F238E27FC236}">
                  <a16:creationId xmlns:a16="http://schemas.microsoft.com/office/drawing/2014/main" id="{848AA25B-3385-4B6E-892E-B6FEF565F4D5}"/>
                </a:ext>
              </a:extLst>
            </p:cNvPr>
            <p:cNvSpPr/>
            <p:nvPr/>
          </p:nvSpPr>
          <p:spPr>
            <a:xfrm>
              <a:off x="9395171" y="2902444"/>
              <a:ext cx="2145009" cy="787737"/>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2" name="TextBox 131">
              <a:extLst>
                <a:ext uri="{FF2B5EF4-FFF2-40B4-BE49-F238E27FC236}">
                  <a16:creationId xmlns:a16="http://schemas.microsoft.com/office/drawing/2014/main" id="{46BD4EB7-C110-4FE5-80C2-636A3E7C7715}"/>
                </a:ext>
              </a:extLst>
            </p:cNvPr>
            <p:cNvSpPr txBox="1"/>
            <p:nvPr/>
          </p:nvSpPr>
          <p:spPr>
            <a:xfrm>
              <a:off x="9204298" y="2916869"/>
              <a:ext cx="2490397" cy="616688"/>
            </a:xfrm>
            <a:prstGeom prst="rect">
              <a:avLst/>
            </a:prstGeom>
            <a:noFill/>
          </p:spPr>
          <p:txBody>
            <a:bodyPr wrap="square" rtlCol="0">
              <a:spAutoFit/>
            </a:bodyPr>
            <a:lstStyle/>
            <a:p>
              <a:pPr algn="ctr"/>
              <a:r>
                <a:rPr lang="en-US" sz="2000" dirty="0"/>
                <a:t>a</a:t>
              </a:r>
            </a:p>
          </p:txBody>
        </p:sp>
      </p:grpSp>
      <p:grpSp>
        <p:nvGrpSpPr>
          <p:cNvPr id="133" name="Group 132">
            <a:extLst>
              <a:ext uri="{FF2B5EF4-FFF2-40B4-BE49-F238E27FC236}">
                <a16:creationId xmlns:a16="http://schemas.microsoft.com/office/drawing/2014/main" id="{4C082452-5C43-4A00-94AF-76A737C0F34D}"/>
              </a:ext>
            </a:extLst>
          </p:cNvPr>
          <p:cNvGrpSpPr/>
          <p:nvPr/>
        </p:nvGrpSpPr>
        <p:grpSpPr>
          <a:xfrm>
            <a:off x="3522717" y="3759162"/>
            <a:ext cx="1333073" cy="511087"/>
            <a:chOff x="9204298" y="2902444"/>
            <a:chExt cx="2490397" cy="787737"/>
          </a:xfrm>
        </p:grpSpPr>
        <p:sp>
          <p:nvSpPr>
            <p:cNvPr id="134" name="Rounded Rectangle 11">
              <a:extLst>
                <a:ext uri="{FF2B5EF4-FFF2-40B4-BE49-F238E27FC236}">
                  <a16:creationId xmlns:a16="http://schemas.microsoft.com/office/drawing/2014/main" id="{30DFE236-7975-4148-9763-FC8368F9F4BC}"/>
                </a:ext>
              </a:extLst>
            </p:cNvPr>
            <p:cNvSpPr/>
            <p:nvPr/>
          </p:nvSpPr>
          <p:spPr>
            <a:xfrm>
              <a:off x="9395171" y="2902444"/>
              <a:ext cx="2145009" cy="787737"/>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TextBox 134">
              <a:extLst>
                <a:ext uri="{FF2B5EF4-FFF2-40B4-BE49-F238E27FC236}">
                  <a16:creationId xmlns:a16="http://schemas.microsoft.com/office/drawing/2014/main" id="{052A8371-90F2-45F1-A8B7-B9C622C1F9D4}"/>
                </a:ext>
              </a:extLst>
            </p:cNvPr>
            <p:cNvSpPr txBox="1"/>
            <p:nvPr/>
          </p:nvSpPr>
          <p:spPr>
            <a:xfrm>
              <a:off x="9204298" y="2916869"/>
              <a:ext cx="2490397" cy="616688"/>
            </a:xfrm>
            <a:prstGeom prst="rect">
              <a:avLst/>
            </a:prstGeom>
            <a:noFill/>
          </p:spPr>
          <p:txBody>
            <a:bodyPr wrap="square" rtlCol="0">
              <a:spAutoFit/>
            </a:bodyPr>
            <a:lstStyle/>
            <a:p>
              <a:pPr algn="ctr"/>
              <a:r>
                <a:rPr lang="en-US" sz="2000" dirty="0"/>
                <a:t>c</a:t>
              </a:r>
            </a:p>
          </p:txBody>
        </p:sp>
      </p:grpSp>
      <p:grpSp>
        <p:nvGrpSpPr>
          <p:cNvPr id="136" name="Group 135">
            <a:extLst>
              <a:ext uri="{FF2B5EF4-FFF2-40B4-BE49-F238E27FC236}">
                <a16:creationId xmlns:a16="http://schemas.microsoft.com/office/drawing/2014/main" id="{50E878CE-5E4B-453E-A52E-C3B24EC5A5D1}"/>
              </a:ext>
            </a:extLst>
          </p:cNvPr>
          <p:cNvGrpSpPr/>
          <p:nvPr/>
        </p:nvGrpSpPr>
        <p:grpSpPr>
          <a:xfrm>
            <a:off x="1654196" y="3496830"/>
            <a:ext cx="1333073" cy="511087"/>
            <a:chOff x="9204298" y="2902444"/>
            <a:chExt cx="2490397" cy="787737"/>
          </a:xfrm>
        </p:grpSpPr>
        <p:sp>
          <p:nvSpPr>
            <p:cNvPr id="137" name="Rounded Rectangle 14">
              <a:extLst>
                <a:ext uri="{FF2B5EF4-FFF2-40B4-BE49-F238E27FC236}">
                  <a16:creationId xmlns:a16="http://schemas.microsoft.com/office/drawing/2014/main" id="{B27A675C-5803-4DE6-A374-AAEB5ABF020B}"/>
                </a:ext>
              </a:extLst>
            </p:cNvPr>
            <p:cNvSpPr/>
            <p:nvPr/>
          </p:nvSpPr>
          <p:spPr>
            <a:xfrm>
              <a:off x="9395171" y="2902444"/>
              <a:ext cx="2145009" cy="7877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8" name="TextBox 137">
              <a:extLst>
                <a:ext uri="{FF2B5EF4-FFF2-40B4-BE49-F238E27FC236}">
                  <a16:creationId xmlns:a16="http://schemas.microsoft.com/office/drawing/2014/main" id="{08C4F4CF-C7AA-4D7A-9526-476C7D6E6E1A}"/>
                </a:ext>
              </a:extLst>
            </p:cNvPr>
            <p:cNvSpPr txBox="1"/>
            <p:nvPr/>
          </p:nvSpPr>
          <p:spPr>
            <a:xfrm>
              <a:off x="9204298" y="2916869"/>
              <a:ext cx="2490397" cy="616688"/>
            </a:xfrm>
            <a:prstGeom prst="rect">
              <a:avLst/>
            </a:prstGeom>
            <a:noFill/>
          </p:spPr>
          <p:txBody>
            <a:bodyPr wrap="square" rtlCol="0">
              <a:spAutoFit/>
            </a:bodyPr>
            <a:lstStyle/>
            <a:p>
              <a:pPr algn="ctr"/>
              <a:r>
                <a:rPr lang="en-US" sz="2000" dirty="0"/>
                <a:t>e</a:t>
              </a:r>
            </a:p>
          </p:txBody>
        </p:sp>
      </p:grpSp>
      <p:grpSp>
        <p:nvGrpSpPr>
          <p:cNvPr id="139" name="Group 138">
            <a:extLst>
              <a:ext uri="{FF2B5EF4-FFF2-40B4-BE49-F238E27FC236}">
                <a16:creationId xmlns:a16="http://schemas.microsoft.com/office/drawing/2014/main" id="{1214FD33-129E-4F1E-BB04-DC73E449CEFF}"/>
              </a:ext>
            </a:extLst>
          </p:cNvPr>
          <p:cNvGrpSpPr/>
          <p:nvPr/>
        </p:nvGrpSpPr>
        <p:grpSpPr>
          <a:xfrm>
            <a:off x="3512986" y="3108120"/>
            <a:ext cx="1333073" cy="511087"/>
            <a:chOff x="9204298" y="2902444"/>
            <a:chExt cx="2490397" cy="787737"/>
          </a:xfrm>
        </p:grpSpPr>
        <p:sp>
          <p:nvSpPr>
            <p:cNvPr id="140" name="Rounded Rectangle 17">
              <a:extLst>
                <a:ext uri="{FF2B5EF4-FFF2-40B4-BE49-F238E27FC236}">
                  <a16:creationId xmlns:a16="http://schemas.microsoft.com/office/drawing/2014/main" id="{CDB4B422-EBC4-4E08-A658-F89A806CFD09}"/>
                </a:ext>
              </a:extLst>
            </p:cNvPr>
            <p:cNvSpPr/>
            <p:nvPr/>
          </p:nvSpPr>
          <p:spPr>
            <a:xfrm>
              <a:off x="9395171" y="2902444"/>
              <a:ext cx="2145009" cy="787737"/>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TextBox 140">
              <a:extLst>
                <a:ext uri="{FF2B5EF4-FFF2-40B4-BE49-F238E27FC236}">
                  <a16:creationId xmlns:a16="http://schemas.microsoft.com/office/drawing/2014/main" id="{AE32B557-26E0-4E14-83BD-A7CAC016BD30}"/>
                </a:ext>
              </a:extLst>
            </p:cNvPr>
            <p:cNvSpPr txBox="1"/>
            <p:nvPr/>
          </p:nvSpPr>
          <p:spPr>
            <a:xfrm>
              <a:off x="9204298" y="2916869"/>
              <a:ext cx="2490397" cy="616688"/>
            </a:xfrm>
            <a:prstGeom prst="rect">
              <a:avLst/>
            </a:prstGeom>
            <a:noFill/>
          </p:spPr>
          <p:txBody>
            <a:bodyPr wrap="square" rtlCol="0">
              <a:spAutoFit/>
            </a:bodyPr>
            <a:lstStyle/>
            <a:p>
              <a:pPr algn="ctr"/>
              <a:r>
                <a:rPr lang="en-US" sz="2000" dirty="0"/>
                <a:t>d</a:t>
              </a:r>
            </a:p>
          </p:txBody>
        </p:sp>
      </p:grpSp>
      <p:grpSp>
        <p:nvGrpSpPr>
          <p:cNvPr id="142" name="Group 141">
            <a:extLst>
              <a:ext uri="{FF2B5EF4-FFF2-40B4-BE49-F238E27FC236}">
                <a16:creationId xmlns:a16="http://schemas.microsoft.com/office/drawing/2014/main" id="{50B40D29-ED1B-45BD-BD02-0D5B4D54C098}"/>
              </a:ext>
            </a:extLst>
          </p:cNvPr>
          <p:cNvGrpSpPr/>
          <p:nvPr/>
        </p:nvGrpSpPr>
        <p:grpSpPr>
          <a:xfrm>
            <a:off x="1654196" y="2665159"/>
            <a:ext cx="1333073" cy="511087"/>
            <a:chOff x="9204298" y="2902444"/>
            <a:chExt cx="2490397" cy="787737"/>
          </a:xfrm>
        </p:grpSpPr>
        <p:sp>
          <p:nvSpPr>
            <p:cNvPr id="143" name="Rounded Rectangle 20">
              <a:extLst>
                <a:ext uri="{FF2B5EF4-FFF2-40B4-BE49-F238E27FC236}">
                  <a16:creationId xmlns:a16="http://schemas.microsoft.com/office/drawing/2014/main" id="{AFE32D3D-4E7B-47D3-B9B6-1B59C700C412}"/>
                </a:ext>
              </a:extLst>
            </p:cNvPr>
            <p:cNvSpPr/>
            <p:nvPr/>
          </p:nvSpPr>
          <p:spPr>
            <a:xfrm>
              <a:off x="9395172" y="2902444"/>
              <a:ext cx="2145009" cy="787737"/>
            </a:xfrm>
            <a:prstGeom prst="roundRect">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4" name="TextBox 143">
              <a:extLst>
                <a:ext uri="{FF2B5EF4-FFF2-40B4-BE49-F238E27FC236}">
                  <a16:creationId xmlns:a16="http://schemas.microsoft.com/office/drawing/2014/main" id="{CCF0F459-8829-4649-8681-C6C79992FF6C}"/>
                </a:ext>
              </a:extLst>
            </p:cNvPr>
            <p:cNvSpPr txBox="1"/>
            <p:nvPr/>
          </p:nvSpPr>
          <p:spPr>
            <a:xfrm>
              <a:off x="9204298" y="2916869"/>
              <a:ext cx="2490397" cy="616688"/>
            </a:xfrm>
            <a:prstGeom prst="rect">
              <a:avLst/>
            </a:prstGeom>
            <a:noFill/>
          </p:spPr>
          <p:txBody>
            <a:bodyPr wrap="square" rtlCol="0">
              <a:spAutoFit/>
            </a:bodyPr>
            <a:lstStyle/>
            <a:p>
              <a:pPr algn="ctr"/>
              <a:r>
                <a:rPr lang="en-US" sz="2000" dirty="0"/>
                <a:t>f</a:t>
              </a:r>
            </a:p>
          </p:txBody>
        </p:sp>
      </p:grpSp>
      <p:grpSp>
        <p:nvGrpSpPr>
          <p:cNvPr id="145" name="Group 144">
            <a:extLst>
              <a:ext uri="{FF2B5EF4-FFF2-40B4-BE49-F238E27FC236}">
                <a16:creationId xmlns:a16="http://schemas.microsoft.com/office/drawing/2014/main" id="{32689C53-5A75-4A6E-938D-61D121358E89}"/>
              </a:ext>
            </a:extLst>
          </p:cNvPr>
          <p:cNvGrpSpPr/>
          <p:nvPr/>
        </p:nvGrpSpPr>
        <p:grpSpPr>
          <a:xfrm>
            <a:off x="1658208" y="1868957"/>
            <a:ext cx="1333073" cy="511087"/>
            <a:chOff x="9204298" y="2902444"/>
            <a:chExt cx="2490397" cy="787737"/>
          </a:xfrm>
        </p:grpSpPr>
        <p:sp>
          <p:nvSpPr>
            <p:cNvPr id="146" name="Rounded Rectangle 23">
              <a:extLst>
                <a:ext uri="{FF2B5EF4-FFF2-40B4-BE49-F238E27FC236}">
                  <a16:creationId xmlns:a16="http://schemas.microsoft.com/office/drawing/2014/main" id="{2BA72CE2-B7C2-4AC0-A2A6-100D56672254}"/>
                </a:ext>
              </a:extLst>
            </p:cNvPr>
            <p:cNvSpPr/>
            <p:nvPr/>
          </p:nvSpPr>
          <p:spPr>
            <a:xfrm>
              <a:off x="9395171" y="2902444"/>
              <a:ext cx="2145009" cy="787737"/>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TextBox 146">
              <a:extLst>
                <a:ext uri="{FF2B5EF4-FFF2-40B4-BE49-F238E27FC236}">
                  <a16:creationId xmlns:a16="http://schemas.microsoft.com/office/drawing/2014/main" id="{97BB7415-6FD8-4992-847C-B17D1013A6F6}"/>
                </a:ext>
              </a:extLst>
            </p:cNvPr>
            <p:cNvSpPr txBox="1"/>
            <p:nvPr/>
          </p:nvSpPr>
          <p:spPr>
            <a:xfrm>
              <a:off x="9204298" y="2916869"/>
              <a:ext cx="2490397" cy="616688"/>
            </a:xfrm>
            <a:prstGeom prst="rect">
              <a:avLst/>
            </a:prstGeom>
            <a:noFill/>
          </p:spPr>
          <p:txBody>
            <a:bodyPr wrap="square" rtlCol="0">
              <a:spAutoFit/>
            </a:bodyPr>
            <a:lstStyle/>
            <a:p>
              <a:pPr algn="ctr"/>
              <a:r>
                <a:rPr lang="en-US" sz="2000" dirty="0"/>
                <a:t>g</a:t>
              </a:r>
            </a:p>
          </p:txBody>
        </p:sp>
      </p:grpSp>
      <p:sp>
        <p:nvSpPr>
          <p:cNvPr id="148" name="TextBox 147">
            <a:extLst>
              <a:ext uri="{FF2B5EF4-FFF2-40B4-BE49-F238E27FC236}">
                <a16:creationId xmlns:a16="http://schemas.microsoft.com/office/drawing/2014/main" id="{C88BF864-6D89-4457-A65B-91CC9BA29EB4}"/>
              </a:ext>
            </a:extLst>
          </p:cNvPr>
          <p:cNvSpPr txBox="1"/>
          <p:nvPr/>
        </p:nvSpPr>
        <p:spPr>
          <a:xfrm>
            <a:off x="3246809" y="4459011"/>
            <a:ext cx="2090057" cy="400110"/>
          </a:xfrm>
          <a:prstGeom prst="rect">
            <a:avLst/>
          </a:prstGeom>
          <a:noFill/>
        </p:spPr>
        <p:txBody>
          <a:bodyPr wrap="square" rtlCol="0">
            <a:spAutoFit/>
          </a:bodyPr>
          <a:lstStyle/>
          <a:p>
            <a:pPr algn="ctr"/>
            <a:r>
              <a:rPr lang="en-US" sz="2000" b="1" dirty="0"/>
              <a:t>dev</a:t>
            </a:r>
          </a:p>
        </p:txBody>
      </p:sp>
      <p:sp>
        <p:nvSpPr>
          <p:cNvPr id="149" name="Arc 148">
            <a:extLst>
              <a:ext uri="{FF2B5EF4-FFF2-40B4-BE49-F238E27FC236}">
                <a16:creationId xmlns:a16="http://schemas.microsoft.com/office/drawing/2014/main" id="{3B869C87-21DF-4D8F-8A56-D693165D8CF4}"/>
              </a:ext>
            </a:extLst>
          </p:cNvPr>
          <p:cNvSpPr/>
          <p:nvPr/>
        </p:nvSpPr>
        <p:spPr>
          <a:xfrm rot="6341804">
            <a:off x="2718648" y="3731978"/>
            <a:ext cx="915017" cy="944268"/>
          </a:xfrm>
          <a:prstGeom prst="arc">
            <a:avLst/>
          </a:prstGeom>
          <a:ln w="22225">
            <a:solidFill>
              <a:schemeClr val="tx1">
                <a:lumMod val="50000"/>
                <a:lumOff val="50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Arc 149">
            <a:extLst>
              <a:ext uri="{FF2B5EF4-FFF2-40B4-BE49-F238E27FC236}">
                <a16:creationId xmlns:a16="http://schemas.microsoft.com/office/drawing/2014/main" id="{CF2F9579-13D0-42F0-89F5-158F16DC6BD9}"/>
              </a:ext>
            </a:extLst>
          </p:cNvPr>
          <p:cNvSpPr/>
          <p:nvPr/>
        </p:nvSpPr>
        <p:spPr>
          <a:xfrm rot="21287971">
            <a:off x="2292613" y="2137894"/>
            <a:ext cx="1883227" cy="1870409"/>
          </a:xfrm>
          <a:prstGeom prst="arc">
            <a:avLst/>
          </a:prstGeom>
          <a:ln w="22225">
            <a:solidFill>
              <a:schemeClr val="tx1">
                <a:lumMod val="50000"/>
                <a:lumOff val="50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a:extLst>
              <a:ext uri="{FF2B5EF4-FFF2-40B4-BE49-F238E27FC236}">
                <a16:creationId xmlns:a16="http://schemas.microsoft.com/office/drawing/2014/main" id="{4D16F40E-5CF4-4F0D-BC4C-3F2E4EE5115B}"/>
              </a:ext>
            </a:extLst>
          </p:cNvPr>
          <p:cNvSpPr/>
          <p:nvPr/>
        </p:nvSpPr>
        <p:spPr>
          <a:xfrm rot="13060284">
            <a:off x="1449437" y="3705996"/>
            <a:ext cx="842427" cy="810960"/>
          </a:xfrm>
          <a:prstGeom prst="arc">
            <a:avLst/>
          </a:prstGeom>
          <a:ln w="22225">
            <a:solidFill>
              <a:schemeClr val="tx1">
                <a:lumMod val="50000"/>
                <a:lumOff val="50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Arc 151">
            <a:extLst>
              <a:ext uri="{FF2B5EF4-FFF2-40B4-BE49-F238E27FC236}">
                <a16:creationId xmlns:a16="http://schemas.microsoft.com/office/drawing/2014/main" id="{6F0B212A-A2A3-4871-9A3A-2DC5C7E56C31}"/>
              </a:ext>
            </a:extLst>
          </p:cNvPr>
          <p:cNvSpPr/>
          <p:nvPr/>
        </p:nvSpPr>
        <p:spPr>
          <a:xfrm rot="2964712">
            <a:off x="4108240" y="3187074"/>
            <a:ext cx="915017" cy="944268"/>
          </a:xfrm>
          <a:prstGeom prst="arc">
            <a:avLst/>
          </a:prstGeom>
          <a:ln w="22225">
            <a:solidFill>
              <a:schemeClr val="tx1">
                <a:lumMod val="50000"/>
                <a:lumOff val="50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Arc 152">
            <a:extLst>
              <a:ext uri="{FF2B5EF4-FFF2-40B4-BE49-F238E27FC236}">
                <a16:creationId xmlns:a16="http://schemas.microsoft.com/office/drawing/2014/main" id="{6A750FD4-835A-4901-896C-F031DD6263F4}"/>
              </a:ext>
            </a:extLst>
          </p:cNvPr>
          <p:cNvSpPr/>
          <p:nvPr/>
        </p:nvSpPr>
        <p:spPr>
          <a:xfrm rot="13060284">
            <a:off x="1448241" y="4484769"/>
            <a:ext cx="842427" cy="810960"/>
          </a:xfrm>
          <a:prstGeom prst="arc">
            <a:avLst/>
          </a:prstGeom>
          <a:ln w="22225">
            <a:solidFill>
              <a:schemeClr val="tx1">
                <a:lumMod val="50000"/>
                <a:lumOff val="50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Arc 153">
            <a:extLst>
              <a:ext uri="{FF2B5EF4-FFF2-40B4-BE49-F238E27FC236}">
                <a16:creationId xmlns:a16="http://schemas.microsoft.com/office/drawing/2014/main" id="{28A1E517-A221-4243-8D75-3E2493852511}"/>
              </a:ext>
            </a:extLst>
          </p:cNvPr>
          <p:cNvSpPr/>
          <p:nvPr/>
        </p:nvSpPr>
        <p:spPr>
          <a:xfrm rot="13060284">
            <a:off x="1435470" y="2903604"/>
            <a:ext cx="842427" cy="810960"/>
          </a:xfrm>
          <a:prstGeom prst="arc">
            <a:avLst/>
          </a:prstGeom>
          <a:ln w="22225">
            <a:solidFill>
              <a:schemeClr val="tx1">
                <a:lumMod val="50000"/>
                <a:lumOff val="50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5" name="Arc 154">
            <a:extLst>
              <a:ext uri="{FF2B5EF4-FFF2-40B4-BE49-F238E27FC236}">
                <a16:creationId xmlns:a16="http://schemas.microsoft.com/office/drawing/2014/main" id="{C301E33D-DF31-415A-9DA9-18B62A7DD4BA}"/>
              </a:ext>
            </a:extLst>
          </p:cNvPr>
          <p:cNvSpPr/>
          <p:nvPr/>
        </p:nvSpPr>
        <p:spPr>
          <a:xfrm rot="13060284">
            <a:off x="1435469" y="2042207"/>
            <a:ext cx="842427" cy="810960"/>
          </a:xfrm>
          <a:prstGeom prst="arc">
            <a:avLst/>
          </a:prstGeom>
          <a:ln w="22225">
            <a:solidFill>
              <a:schemeClr val="tx1">
                <a:lumMod val="50000"/>
                <a:lumOff val="50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5558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a:t>Branch</a:t>
            </a:r>
            <a:endParaRPr lang="en-US" dirty="0"/>
          </a:p>
        </p:txBody>
      </p:sp>
      <p:sp>
        <p:nvSpPr>
          <p:cNvPr id="3" name="Text Placeholder 2">
            <a:extLst>
              <a:ext uri="{FF2B5EF4-FFF2-40B4-BE49-F238E27FC236}">
                <a16:creationId xmlns:a16="http://schemas.microsoft.com/office/drawing/2014/main" id="{24BBABDE-E65C-4E6E-AC19-2D02D0F941C4}"/>
              </a:ext>
            </a:extLst>
          </p:cNvPr>
          <p:cNvSpPr>
            <a:spLocks noGrp="1"/>
          </p:cNvSpPr>
          <p:nvPr>
            <p:ph type="body" idx="2"/>
          </p:nvPr>
        </p:nvSpPr>
        <p:spPr/>
        <p:txBody>
          <a:bodyPr/>
          <a:lstStyle/>
          <a:p>
            <a:r>
              <a:rPr lang="en-US" dirty="0"/>
              <a:t>Create a new branch "dev"</a:t>
            </a:r>
          </a:p>
          <a:p>
            <a:r>
              <a:rPr lang="en-US" b="1" dirty="0"/>
              <a:t>git branch dev</a:t>
            </a:r>
          </a:p>
          <a:p>
            <a:endParaRPr lang="en-US" dirty="0"/>
          </a:p>
          <a:p>
            <a:r>
              <a:rPr lang="en-US" dirty="0"/>
              <a:t>Check existing branches</a:t>
            </a:r>
          </a:p>
          <a:p>
            <a:r>
              <a:rPr lang="en-US" b="1" dirty="0"/>
              <a:t>git branch --list</a:t>
            </a:r>
          </a:p>
          <a:p>
            <a:endParaRPr lang="en-US" dirty="0"/>
          </a:p>
          <a:p>
            <a:endParaRPr lang="en-US" dirty="0"/>
          </a:p>
        </p:txBody>
      </p:sp>
      <p:sp>
        <p:nvSpPr>
          <p:cNvPr id="7" name="Date Placeholder 6"/>
          <p:cNvSpPr>
            <a:spLocks noGrp="1"/>
          </p:cNvSpPr>
          <p:nvPr>
            <p:ph type="dt" idx="10"/>
          </p:nvPr>
        </p:nvSpPr>
        <p:spPr/>
        <p:txBody>
          <a:bodyPr/>
          <a:lstStyle/>
          <a:p>
            <a:fld id="{8E8C860D-0591-4DBE-A439-8D50D45A402A}" type="datetime1">
              <a:rPr lang="en-US" smtClean="0"/>
              <a:t>1/25/2020</a:t>
            </a:fld>
            <a:endParaRPr lang="en-US"/>
          </a:p>
        </p:txBody>
      </p:sp>
      <p:sp>
        <p:nvSpPr>
          <p:cNvPr id="6" name="Footer Placeholder 5"/>
          <p:cNvSpPr>
            <a:spLocks noGrp="1"/>
          </p:cNvSpPr>
          <p:nvPr>
            <p:ph type="ftr" idx="11"/>
          </p:nvPr>
        </p:nvSpPr>
        <p:spPr/>
        <p:txBody>
          <a:bodyPr/>
          <a:lstStyle/>
          <a:p>
            <a:r>
              <a:rPr lang="en-US"/>
              <a:t>mdst.club</a:t>
            </a:r>
            <a:endParaRPr lang="en-US" dirty="0"/>
          </a:p>
        </p:txBody>
      </p:sp>
      <p:sp>
        <p:nvSpPr>
          <p:cNvPr id="8" name="Slide Number Placeholder 7"/>
          <p:cNvSpPr>
            <a:spLocks noGrp="1"/>
          </p:cNvSpPr>
          <p:nvPr>
            <p:ph type="sldNum" idx="12"/>
          </p:nvPr>
        </p:nvSpPr>
        <p:spPr/>
        <p:txBody>
          <a:bodyPr/>
          <a:lstStyle/>
          <a:p>
            <a:fld id="{00000000-1234-1234-1234-123412341234}" type="slidenum">
              <a:rPr lang="en-US" smtClean="0"/>
              <a:pPr/>
              <a:t>26</a:t>
            </a:fld>
            <a:endParaRPr lang="en-US"/>
          </a:p>
        </p:txBody>
      </p:sp>
      <p:sp>
        <p:nvSpPr>
          <p:cNvPr id="4" name="Content Placeholder 3">
            <a:extLst>
              <a:ext uri="{FF2B5EF4-FFF2-40B4-BE49-F238E27FC236}">
                <a16:creationId xmlns:a16="http://schemas.microsoft.com/office/drawing/2014/main" id="{B968C1DC-77D0-4A85-B716-1CCEA83DB79B}"/>
              </a:ext>
            </a:extLst>
          </p:cNvPr>
          <p:cNvSpPr>
            <a:spLocks noGrp="1"/>
          </p:cNvSpPr>
          <p:nvPr>
            <p:ph sz="quarter" idx="14"/>
          </p:nvPr>
        </p:nvSpPr>
        <p:spPr/>
        <p:txBody>
          <a:bodyPr/>
          <a:lstStyle/>
          <a:p>
            <a:endParaRPr lang="en-US"/>
          </a:p>
        </p:txBody>
      </p:sp>
      <p:sp>
        <p:nvSpPr>
          <p:cNvPr id="2" name="TextBox 1"/>
          <p:cNvSpPr txBox="1"/>
          <p:nvPr/>
        </p:nvSpPr>
        <p:spPr>
          <a:xfrm>
            <a:off x="5088194" y="5649516"/>
            <a:ext cx="6445045" cy="400110"/>
          </a:xfrm>
          <a:prstGeom prst="rect">
            <a:avLst/>
          </a:prstGeom>
          <a:noFill/>
        </p:spPr>
        <p:txBody>
          <a:bodyPr wrap="square" rtlCol="0">
            <a:spAutoFit/>
          </a:bodyPr>
          <a:lstStyle/>
          <a:p>
            <a:r>
              <a:rPr lang="en-US" sz="2000" i="1" dirty="0"/>
              <a:t>Note</a:t>
            </a:r>
            <a:r>
              <a:rPr lang="en-US" sz="2000" dirty="0"/>
              <a:t>: Creating a new branch does not make it current! </a:t>
            </a:r>
          </a:p>
        </p:txBody>
      </p:sp>
      <p:grpSp>
        <p:nvGrpSpPr>
          <p:cNvPr id="36" name="Group 35"/>
          <p:cNvGrpSpPr/>
          <p:nvPr/>
        </p:nvGrpSpPr>
        <p:grpSpPr>
          <a:xfrm>
            <a:off x="1654196" y="4332736"/>
            <a:ext cx="1333073" cy="511087"/>
            <a:chOff x="9204298" y="2902444"/>
            <a:chExt cx="2490397" cy="787737"/>
          </a:xfrm>
        </p:grpSpPr>
        <p:sp>
          <p:nvSpPr>
            <p:cNvPr id="40" name="Rounded Rectangle 39"/>
            <p:cNvSpPr/>
            <p:nvPr/>
          </p:nvSpPr>
          <p:spPr>
            <a:xfrm>
              <a:off x="9395171" y="2902444"/>
              <a:ext cx="2145009" cy="787737"/>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TextBox 40"/>
            <p:cNvSpPr txBox="1"/>
            <p:nvPr/>
          </p:nvSpPr>
          <p:spPr>
            <a:xfrm>
              <a:off x="9204298" y="2916869"/>
              <a:ext cx="2490397" cy="616688"/>
            </a:xfrm>
            <a:prstGeom prst="rect">
              <a:avLst/>
            </a:prstGeom>
            <a:noFill/>
          </p:spPr>
          <p:txBody>
            <a:bodyPr wrap="square" rtlCol="0">
              <a:spAutoFit/>
            </a:bodyPr>
            <a:lstStyle/>
            <a:p>
              <a:pPr algn="ctr"/>
              <a:r>
                <a:rPr lang="en-US" sz="2000" dirty="0"/>
                <a:t>b</a:t>
              </a:r>
            </a:p>
          </p:txBody>
        </p:sp>
      </p:grpSp>
      <p:grpSp>
        <p:nvGrpSpPr>
          <p:cNvPr id="42" name="Group 41"/>
          <p:cNvGrpSpPr/>
          <p:nvPr/>
        </p:nvGrpSpPr>
        <p:grpSpPr>
          <a:xfrm>
            <a:off x="1654196" y="5138429"/>
            <a:ext cx="1333073" cy="511087"/>
            <a:chOff x="9204298" y="2902444"/>
            <a:chExt cx="2490397" cy="787737"/>
          </a:xfrm>
        </p:grpSpPr>
        <p:sp>
          <p:nvSpPr>
            <p:cNvPr id="43" name="Rounded Rectangle 42"/>
            <p:cNvSpPr/>
            <p:nvPr/>
          </p:nvSpPr>
          <p:spPr>
            <a:xfrm>
              <a:off x="9395171" y="2902444"/>
              <a:ext cx="2145009" cy="787737"/>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9204298" y="2916869"/>
              <a:ext cx="2490397" cy="616688"/>
            </a:xfrm>
            <a:prstGeom prst="rect">
              <a:avLst/>
            </a:prstGeom>
            <a:noFill/>
          </p:spPr>
          <p:txBody>
            <a:bodyPr wrap="square" rtlCol="0">
              <a:spAutoFit/>
            </a:bodyPr>
            <a:lstStyle/>
            <a:p>
              <a:pPr algn="ctr"/>
              <a:r>
                <a:rPr lang="en-US" sz="2000" dirty="0"/>
                <a:t>a</a:t>
              </a:r>
            </a:p>
          </p:txBody>
        </p:sp>
      </p:grpSp>
      <p:grpSp>
        <p:nvGrpSpPr>
          <p:cNvPr id="45" name="Group 44"/>
          <p:cNvGrpSpPr/>
          <p:nvPr/>
        </p:nvGrpSpPr>
        <p:grpSpPr>
          <a:xfrm>
            <a:off x="3522717" y="3759162"/>
            <a:ext cx="1333073" cy="511087"/>
            <a:chOff x="9204298" y="2902444"/>
            <a:chExt cx="2490397" cy="787737"/>
          </a:xfrm>
        </p:grpSpPr>
        <p:sp>
          <p:nvSpPr>
            <p:cNvPr id="46" name="Rounded Rectangle 45"/>
            <p:cNvSpPr/>
            <p:nvPr/>
          </p:nvSpPr>
          <p:spPr>
            <a:xfrm>
              <a:off x="9395171" y="2902444"/>
              <a:ext cx="2145009" cy="787737"/>
            </a:xfrm>
            <a:prstGeom prst="round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TextBox 46"/>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c</a:t>
              </a:r>
            </a:p>
          </p:txBody>
        </p:sp>
      </p:grpSp>
      <p:grpSp>
        <p:nvGrpSpPr>
          <p:cNvPr id="48" name="Group 47"/>
          <p:cNvGrpSpPr/>
          <p:nvPr/>
        </p:nvGrpSpPr>
        <p:grpSpPr>
          <a:xfrm>
            <a:off x="1654196" y="3496830"/>
            <a:ext cx="1333073" cy="511087"/>
            <a:chOff x="9204298" y="2902444"/>
            <a:chExt cx="2490397" cy="787737"/>
          </a:xfrm>
        </p:grpSpPr>
        <p:sp>
          <p:nvSpPr>
            <p:cNvPr id="49" name="Rounded Rectangle 48"/>
            <p:cNvSpPr/>
            <p:nvPr/>
          </p:nvSpPr>
          <p:spPr>
            <a:xfrm>
              <a:off x="9395171" y="2902444"/>
              <a:ext cx="2145009" cy="787737"/>
            </a:xfrm>
            <a:prstGeom prst="roundRect">
              <a:avLst/>
            </a:prstGeom>
            <a:solidFill>
              <a:schemeClr val="bg1"/>
            </a:solidFill>
            <a:ln>
              <a:solidFill>
                <a:srgbClr val="FFD96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TextBox 49"/>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e</a:t>
              </a:r>
            </a:p>
          </p:txBody>
        </p:sp>
      </p:grpSp>
      <p:grpSp>
        <p:nvGrpSpPr>
          <p:cNvPr id="51" name="Group 50"/>
          <p:cNvGrpSpPr/>
          <p:nvPr/>
        </p:nvGrpSpPr>
        <p:grpSpPr>
          <a:xfrm>
            <a:off x="3512986" y="3108120"/>
            <a:ext cx="1333073" cy="511087"/>
            <a:chOff x="9204298" y="2902444"/>
            <a:chExt cx="2490397" cy="787737"/>
          </a:xfrm>
        </p:grpSpPr>
        <p:sp>
          <p:nvSpPr>
            <p:cNvPr id="52" name="Rounded Rectangle 51"/>
            <p:cNvSpPr/>
            <p:nvPr/>
          </p:nvSpPr>
          <p:spPr>
            <a:xfrm>
              <a:off x="9395171" y="2902444"/>
              <a:ext cx="2145009" cy="787737"/>
            </a:xfrm>
            <a:prstGeom prst="round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TextBox 52"/>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d</a:t>
              </a:r>
            </a:p>
          </p:txBody>
        </p:sp>
      </p:grpSp>
      <p:grpSp>
        <p:nvGrpSpPr>
          <p:cNvPr id="54" name="Group 53"/>
          <p:cNvGrpSpPr/>
          <p:nvPr/>
        </p:nvGrpSpPr>
        <p:grpSpPr>
          <a:xfrm>
            <a:off x="1654196" y="2665159"/>
            <a:ext cx="1333073" cy="511087"/>
            <a:chOff x="9204298" y="2902444"/>
            <a:chExt cx="2490397" cy="787737"/>
          </a:xfrm>
        </p:grpSpPr>
        <p:sp>
          <p:nvSpPr>
            <p:cNvPr id="55" name="Rounded Rectangle 54"/>
            <p:cNvSpPr/>
            <p:nvPr/>
          </p:nvSpPr>
          <p:spPr>
            <a:xfrm>
              <a:off x="9395172" y="2902444"/>
              <a:ext cx="2145009" cy="787737"/>
            </a:xfrm>
            <a:prstGeom prst="roundRect">
              <a:avLst/>
            </a:prstGeom>
            <a:ln>
              <a:solidFill>
                <a:srgbClr val="FFD96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TextBox 55"/>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f</a:t>
              </a:r>
            </a:p>
          </p:txBody>
        </p:sp>
      </p:grpSp>
      <p:grpSp>
        <p:nvGrpSpPr>
          <p:cNvPr id="57" name="Group 56"/>
          <p:cNvGrpSpPr/>
          <p:nvPr/>
        </p:nvGrpSpPr>
        <p:grpSpPr>
          <a:xfrm>
            <a:off x="1658208" y="1868957"/>
            <a:ext cx="1333073" cy="511087"/>
            <a:chOff x="9204298" y="2902444"/>
            <a:chExt cx="2490397" cy="787737"/>
          </a:xfrm>
        </p:grpSpPr>
        <p:sp>
          <p:nvSpPr>
            <p:cNvPr id="58" name="Rounded Rectangle 57"/>
            <p:cNvSpPr/>
            <p:nvPr/>
          </p:nvSpPr>
          <p:spPr>
            <a:xfrm>
              <a:off x="9395171" y="2902444"/>
              <a:ext cx="2145009" cy="787737"/>
            </a:xfrm>
            <a:prstGeom prst="roundRect">
              <a:avLst/>
            </a:prstGeom>
            <a:ln>
              <a:solidFill>
                <a:srgbClr val="C9E7A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TextBox 58"/>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g</a:t>
              </a:r>
            </a:p>
          </p:txBody>
        </p:sp>
      </p:grpSp>
      <p:sp>
        <p:nvSpPr>
          <p:cNvPr id="60" name="TextBox 59"/>
          <p:cNvSpPr txBox="1"/>
          <p:nvPr/>
        </p:nvSpPr>
        <p:spPr>
          <a:xfrm>
            <a:off x="1289447" y="5829947"/>
            <a:ext cx="2090057" cy="400110"/>
          </a:xfrm>
          <a:prstGeom prst="rect">
            <a:avLst/>
          </a:prstGeom>
          <a:noFill/>
        </p:spPr>
        <p:txBody>
          <a:bodyPr wrap="square" rtlCol="0">
            <a:spAutoFit/>
          </a:bodyPr>
          <a:lstStyle/>
          <a:p>
            <a:pPr algn="ctr"/>
            <a:r>
              <a:rPr lang="en-US" sz="2000" b="1" dirty="0"/>
              <a:t>master</a:t>
            </a:r>
          </a:p>
        </p:txBody>
      </p:sp>
      <p:sp>
        <p:nvSpPr>
          <p:cNvPr id="61" name="TextBox 60"/>
          <p:cNvSpPr txBox="1"/>
          <p:nvPr/>
        </p:nvSpPr>
        <p:spPr>
          <a:xfrm>
            <a:off x="3305493" y="4431525"/>
            <a:ext cx="1236814" cy="400110"/>
          </a:xfrm>
          <a:prstGeom prst="rect">
            <a:avLst/>
          </a:prstGeom>
          <a:noFill/>
        </p:spPr>
        <p:txBody>
          <a:bodyPr wrap="square" rtlCol="0">
            <a:spAutoFit/>
          </a:bodyPr>
          <a:lstStyle/>
          <a:p>
            <a:pPr algn="ctr"/>
            <a:r>
              <a:rPr lang="en-US" sz="2000" dirty="0">
                <a:solidFill>
                  <a:schemeClr val="tx1"/>
                </a:solidFill>
              </a:rPr>
              <a:t>dev</a:t>
            </a:r>
          </a:p>
        </p:txBody>
      </p:sp>
      <p:sp>
        <p:nvSpPr>
          <p:cNvPr id="62" name="Arc 61"/>
          <p:cNvSpPr/>
          <p:nvPr/>
        </p:nvSpPr>
        <p:spPr>
          <a:xfrm rot="6341804">
            <a:off x="2718648" y="3731978"/>
            <a:ext cx="915017" cy="944268"/>
          </a:xfrm>
          <a:prstGeom prst="arc">
            <a:avLst/>
          </a:prstGeom>
          <a:ln w="22225">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rot="21287971">
            <a:off x="2292613" y="2137894"/>
            <a:ext cx="1883227" cy="1870409"/>
          </a:xfrm>
          <a:prstGeom prst="arc">
            <a:avLst/>
          </a:prstGeom>
          <a:ln w="22225">
            <a:solidFill>
              <a:schemeClr val="bg1">
                <a:lumMod val="7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rot="13060284">
            <a:off x="1449437" y="3705996"/>
            <a:ext cx="842427" cy="810960"/>
          </a:xfrm>
          <a:prstGeom prst="arc">
            <a:avLst/>
          </a:prstGeom>
          <a:ln w="22225">
            <a:solidFill>
              <a:schemeClr val="bg1">
                <a:lumMod val="75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rot="2964712">
            <a:off x="4108240" y="3187074"/>
            <a:ext cx="915017" cy="944268"/>
          </a:xfrm>
          <a:prstGeom prst="arc">
            <a:avLst/>
          </a:prstGeom>
          <a:ln w="22225">
            <a:solidFill>
              <a:schemeClr val="bg1">
                <a:lumMod val="7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rot="13060284">
            <a:off x="1448241" y="4484769"/>
            <a:ext cx="842427" cy="810960"/>
          </a:xfrm>
          <a:prstGeom prst="arc">
            <a:avLst/>
          </a:prstGeom>
          <a:ln w="22225">
            <a:solidFill>
              <a:schemeClr val="tx1">
                <a:lumMod val="50000"/>
                <a:lumOff val="50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rot="13060284">
            <a:off x="1435470" y="2903604"/>
            <a:ext cx="842427" cy="810960"/>
          </a:xfrm>
          <a:prstGeom prst="arc">
            <a:avLst/>
          </a:prstGeom>
          <a:ln w="22225">
            <a:solidFill>
              <a:schemeClr val="bg1">
                <a:lumMod val="75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13060284">
            <a:off x="1435469" y="2042207"/>
            <a:ext cx="842427" cy="810960"/>
          </a:xfrm>
          <a:prstGeom prst="arc">
            <a:avLst/>
          </a:prstGeom>
          <a:ln w="22225">
            <a:solidFill>
              <a:schemeClr val="bg1">
                <a:lumMod val="75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8127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Branch</a:t>
            </a:r>
          </a:p>
        </p:txBody>
      </p:sp>
      <p:sp>
        <p:nvSpPr>
          <p:cNvPr id="2" name="Text Placeholder 1">
            <a:extLst>
              <a:ext uri="{FF2B5EF4-FFF2-40B4-BE49-F238E27FC236}">
                <a16:creationId xmlns:a16="http://schemas.microsoft.com/office/drawing/2014/main" id="{C2E7780E-F4AC-4D29-8FD2-E2A51CF4AB23}"/>
              </a:ext>
            </a:extLst>
          </p:cNvPr>
          <p:cNvSpPr>
            <a:spLocks noGrp="1"/>
          </p:cNvSpPr>
          <p:nvPr>
            <p:ph type="body" idx="2"/>
          </p:nvPr>
        </p:nvSpPr>
        <p:spPr>
          <a:xfrm>
            <a:off x="6315532" y="1457217"/>
            <a:ext cx="5656935" cy="4678363"/>
          </a:xfrm>
        </p:spPr>
        <p:txBody>
          <a:bodyPr/>
          <a:lstStyle/>
          <a:p>
            <a:r>
              <a:rPr lang="en-US" dirty="0"/>
              <a:t>Use checkout verb to switch between branches, </a:t>
            </a:r>
            <a:r>
              <a:rPr lang="en-US" dirty="0" err="1"/>
              <a:t>i.e</a:t>
            </a:r>
            <a:r>
              <a:rPr lang="en-US" dirty="0"/>
              <a:t>:</a:t>
            </a:r>
          </a:p>
          <a:p>
            <a:r>
              <a:rPr lang="en-US" b="1" dirty="0"/>
              <a:t>git checkout &lt;branch&gt;</a:t>
            </a:r>
          </a:p>
          <a:p>
            <a:endParaRPr lang="en-US" dirty="0">
              <a:solidFill>
                <a:schemeClr val="tx1">
                  <a:lumMod val="50000"/>
                  <a:lumOff val="50000"/>
                </a:schemeClr>
              </a:solidFill>
              <a:latin typeface="Consolas" panose="020B0609020204030204" pitchFamily="49" charset="0"/>
            </a:endParaRPr>
          </a:p>
          <a:p>
            <a:r>
              <a:rPr lang="en-US" dirty="0"/>
              <a:t>Each branch can be modified independently </a:t>
            </a:r>
          </a:p>
          <a:p>
            <a:endParaRPr lang="en-US" dirty="0"/>
          </a:p>
          <a:p>
            <a:r>
              <a:rPr lang="en-US" dirty="0"/>
              <a:t>Eg: Switch to the "dev" branch</a:t>
            </a:r>
          </a:p>
          <a:p>
            <a:r>
              <a:rPr lang="en-US" b="1" dirty="0"/>
              <a:t>git checkout dev</a:t>
            </a:r>
          </a:p>
          <a:p>
            <a:endParaRPr lang="en-US" dirty="0"/>
          </a:p>
          <a:p>
            <a:endParaRPr lang="en-US" dirty="0"/>
          </a:p>
          <a:p>
            <a:endParaRPr lang="en-US" dirty="0"/>
          </a:p>
        </p:txBody>
      </p:sp>
      <p:sp>
        <p:nvSpPr>
          <p:cNvPr id="6" name="Date Placeholder 5"/>
          <p:cNvSpPr>
            <a:spLocks noGrp="1"/>
          </p:cNvSpPr>
          <p:nvPr>
            <p:ph type="dt" idx="10"/>
          </p:nvPr>
        </p:nvSpPr>
        <p:spPr/>
        <p:txBody>
          <a:bodyPr/>
          <a:lstStyle/>
          <a:p>
            <a:fld id="{41224C25-F027-4D3D-9097-B8410261D1F8}" type="datetime1">
              <a:rPr lang="en-US" smtClean="0"/>
              <a:t>1/25/2020</a:t>
            </a:fld>
            <a:endParaRPr lang="en-US"/>
          </a:p>
        </p:txBody>
      </p:sp>
      <p:sp>
        <p:nvSpPr>
          <p:cNvPr id="5" name="Footer Placeholder 4"/>
          <p:cNvSpPr>
            <a:spLocks noGrp="1"/>
          </p:cNvSpPr>
          <p:nvPr>
            <p:ph type="ftr" idx="11"/>
          </p:nvPr>
        </p:nvSpPr>
        <p:spPr/>
        <p:txBody>
          <a:bodyPr/>
          <a:lstStyle/>
          <a:p>
            <a:r>
              <a:rPr lang="en-US"/>
              <a:t>mdst.club</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pPr/>
              <a:t>27</a:t>
            </a:fld>
            <a:endParaRPr lang="en-US" dirty="0"/>
          </a:p>
        </p:txBody>
      </p:sp>
      <p:sp>
        <p:nvSpPr>
          <p:cNvPr id="3" name="Content Placeholder 2">
            <a:extLst>
              <a:ext uri="{FF2B5EF4-FFF2-40B4-BE49-F238E27FC236}">
                <a16:creationId xmlns:a16="http://schemas.microsoft.com/office/drawing/2014/main" id="{73BA975F-5B99-44FA-B3B6-2C8C3C505464}"/>
              </a:ext>
            </a:extLst>
          </p:cNvPr>
          <p:cNvSpPr>
            <a:spLocks noGrp="1"/>
          </p:cNvSpPr>
          <p:nvPr>
            <p:ph sz="quarter" idx="14"/>
          </p:nvPr>
        </p:nvSpPr>
        <p:spPr/>
        <p:txBody>
          <a:bodyPr/>
          <a:lstStyle/>
          <a:p>
            <a:endParaRPr lang="en-US"/>
          </a:p>
        </p:txBody>
      </p:sp>
      <p:grpSp>
        <p:nvGrpSpPr>
          <p:cNvPr id="36" name="Group 35"/>
          <p:cNvGrpSpPr/>
          <p:nvPr/>
        </p:nvGrpSpPr>
        <p:grpSpPr>
          <a:xfrm>
            <a:off x="1654196" y="4332736"/>
            <a:ext cx="1333073" cy="511087"/>
            <a:chOff x="9204298" y="2902444"/>
            <a:chExt cx="2490397" cy="787737"/>
          </a:xfrm>
        </p:grpSpPr>
        <p:sp>
          <p:nvSpPr>
            <p:cNvPr id="40" name="Rounded Rectangle 39"/>
            <p:cNvSpPr/>
            <p:nvPr/>
          </p:nvSpPr>
          <p:spPr>
            <a:xfrm>
              <a:off x="9395171" y="2902444"/>
              <a:ext cx="2145009" cy="787737"/>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TextBox 40"/>
            <p:cNvSpPr txBox="1"/>
            <p:nvPr/>
          </p:nvSpPr>
          <p:spPr>
            <a:xfrm>
              <a:off x="9204298" y="2916869"/>
              <a:ext cx="2490397" cy="616688"/>
            </a:xfrm>
            <a:prstGeom prst="rect">
              <a:avLst/>
            </a:prstGeom>
            <a:noFill/>
          </p:spPr>
          <p:txBody>
            <a:bodyPr wrap="square" rtlCol="0">
              <a:spAutoFit/>
            </a:bodyPr>
            <a:lstStyle/>
            <a:p>
              <a:pPr algn="ctr"/>
              <a:r>
                <a:rPr lang="en-US" sz="2000" dirty="0"/>
                <a:t>b</a:t>
              </a:r>
            </a:p>
          </p:txBody>
        </p:sp>
      </p:grpSp>
      <p:grpSp>
        <p:nvGrpSpPr>
          <p:cNvPr id="42" name="Group 41"/>
          <p:cNvGrpSpPr/>
          <p:nvPr/>
        </p:nvGrpSpPr>
        <p:grpSpPr>
          <a:xfrm>
            <a:off x="1654196" y="5138429"/>
            <a:ext cx="1333073" cy="511087"/>
            <a:chOff x="9204298" y="2902444"/>
            <a:chExt cx="2490397" cy="787737"/>
          </a:xfrm>
        </p:grpSpPr>
        <p:sp>
          <p:nvSpPr>
            <p:cNvPr id="43" name="Rounded Rectangle 42"/>
            <p:cNvSpPr/>
            <p:nvPr/>
          </p:nvSpPr>
          <p:spPr>
            <a:xfrm>
              <a:off x="9395171" y="2902444"/>
              <a:ext cx="2145009" cy="787737"/>
            </a:xfrm>
            <a:prstGeom prst="roundRect">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TextBox 43"/>
            <p:cNvSpPr txBox="1"/>
            <p:nvPr/>
          </p:nvSpPr>
          <p:spPr>
            <a:xfrm>
              <a:off x="9204298" y="2916869"/>
              <a:ext cx="2490397" cy="616688"/>
            </a:xfrm>
            <a:prstGeom prst="rect">
              <a:avLst/>
            </a:prstGeom>
            <a:noFill/>
          </p:spPr>
          <p:txBody>
            <a:bodyPr wrap="square" rtlCol="0">
              <a:spAutoFit/>
            </a:bodyPr>
            <a:lstStyle/>
            <a:p>
              <a:pPr algn="ctr"/>
              <a:r>
                <a:rPr lang="en-US" sz="2000" dirty="0"/>
                <a:t>a</a:t>
              </a:r>
            </a:p>
          </p:txBody>
        </p:sp>
      </p:grpSp>
      <p:grpSp>
        <p:nvGrpSpPr>
          <p:cNvPr id="45" name="Group 44"/>
          <p:cNvGrpSpPr/>
          <p:nvPr/>
        </p:nvGrpSpPr>
        <p:grpSpPr>
          <a:xfrm>
            <a:off x="3522717" y="3759162"/>
            <a:ext cx="1333073" cy="511087"/>
            <a:chOff x="9204298" y="2902444"/>
            <a:chExt cx="2490397" cy="787737"/>
          </a:xfrm>
        </p:grpSpPr>
        <p:sp>
          <p:nvSpPr>
            <p:cNvPr id="46" name="Rounded Rectangle 45"/>
            <p:cNvSpPr/>
            <p:nvPr/>
          </p:nvSpPr>
          <p:spPr>
            <a:xfrm>
              <a:off x="9395171" y="2902444"/>
              <a:ext cx="2145009" cy="787737"/>
            </a:xfrm>
            <a:prstGeom prst="round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TextBox 46"/>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c</a:t>
              </a:r>
            </a:p>
          </p:txBody>
        </p:sp>
      </p:grpSp>
      <p:grpSp>
        <p:nvGrpSpPr>
          <p:cNvPr id="48" name="Group 47"/>
          <p:cNvGrpSpPr/>
          <p:nvPr/>
        </p:nvGrpSpPr>
        <p:grpSpPr>
          <a:xfrm>
            <a:off x="1654196" y="3496830"/>
            <a:ext cx="1333073" cy="511087"/>
            <a:chOff x="9204298" y="2902444"/>
            <a:chExt cx="2490397" cy="787737"/>
          </a:xfrm>
        </p:grpSpPr>
        <p:sp>
          <p:nvSpPr>
            <p:cNvPr id="49" name="Rounded Rectangle 48"/>
            <p:cNvSpPr/>
            <p:nvPr/>
          </p:nvSpPr>
          <p:spPr>
            <a:xfrm>
              <a:off x="9395171" y="2902444"/>
              <a:ext cx="2145009" cy="787737"/>
            </a:xfrm>
            <a:prstGeom prst="roundRect">
              <a:avLst/>
            </a:prstGeom>
            <a:solidFill>
              <a:schemeClr val="bg1"/>
            </a:solidFill>
            <a:ln>
              <a:solidFill>
                <a:srgbClr val="FFD96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TextBox 49"/>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e</a:t>
              </a:r>
            </a:p>
          </p:txBody>
        </p:sp>
      </p:grpSp>
      <p:grpSp>
        <p:nvGrpSpPr>
          <p:cNvPr id="51" name="Group 50"/>
          <p:cNvGrpSpPr/>
          <p:nvPr/>
        </p:nvGrpSpPr>
        <p:grpSpPr>
          <a:xfrm>
            <a:off x="3512986" y="3108120"/>
            <a:ext cx="1333073" cy="511087"/>
            <a:chOff x="9204298" y="2902444"/>
            <a:chExt cx="2490397" cy="787737"/>
          </a:xfrm>
        </p:grpSpPr>
        <p:sp>
          <p:nvSpPr>
            <p:cNvPr id="52" name="Rounded Rectangle 51"/>
            <p:cNvSpPr/>
            <p:nvPr/>
          </p:nvSpPr>
          <p:spPr>
            <a:xfrm>
              <a:off x="9395171" y="2902444"/>
              <a:ext cx="2145009" cy="787737"/>
            </a:xfrm>
            <a:prstGeom prst="roundRect">
              <a:avLst/>
            </a:prstGeom>
            <a:ln>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TextBox 52"/>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d</a:t>
              </a:r>
            </a:p>
          </p:txBody>
        </p:sp>
      </p:grpSp>
      <p:grpSp>
        <p:nvGrpSpPr>
          <p:cNvPr id="54" name="Group 53"/>
          <p:cNvGrpSpPr/>
          <p:nvPr/>
        </p:nvGrpSpPr>
        <p:grpSpPr>
          <a:xfrm>
            <a:off x="1654196" y="2665159"/>
            <a:ext cx="1333073" cy="511087"/>
            <a:chOff x="9204298" y="2902444"/>
            <a:chExt cx="2490397" cy="787737"/>
          </a:xfrm>
        </p:grpSpPr>
        <p:sp>
          <p:nvSpPr>
            <p:cNvPr id="55" name="Rounded Rectangle 54"/>
            <p:cNvSpPr/>
            <p:nvPr/>
          </p:nvSpPr>
          <p:spPr>
            <a:xfrm>
              <a:off x="9395172" y="2902444"/>
              <a:ext cx="2145009" cy="787737"/>
            </a:xfrm>
            <a:prstGeom prst="roundRect">
              <a:avLst/>
            </a:prstGeom>
            <a:ln>
              <a:solidFill>
                <a:srgbClr val="FFD96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TextBox 55"/>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f</a:t>
              </a:r>
            </a:p>
          </p:txBody>
        </p:sp>
      </p:grpSp>
      <p:grpSp>
        <p:nvGrpSpPr>
          <p:cNvPr id="57" name="Group 56"/>
          <p:cNvGrpSpPr/>
          <p:nvPr/>
        </p:nvGrpSpPr>
        <p:grpSpPr>
          <a:xfrm>
            <a:off x="1658208" y="1868957"/>
            <a:ext cx="1333073" cy="511087"/>
            <a:chOff x="9204298" y="2902444"/>
            <a:chExt cx="2490397" cy="787737"/>
          </a:xfrm>
        </p:grpSpPr>
        <p:sp>
          <p:nvSpPr>
            <p:cNvPr id="58" name="Rounded Rectangle 57"/>
            <p:cNvSpPr/>
            <p:nvPr/>
          </p:nvSpPr>
          <p:spPr>
            <a:xfrm>
              <a:off x="9395171" y="2902444"/>
              <a:ext cx="2145009" cy="787737"/>
            </a:xfrm>
            <a:prstGeom prst="roundRect">
              <a:avLst/>
            </a:prstGeom>
            <a:ln>
              <a:solidFill>
                <a:srgbClr val="C9E7A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TextBox 58"/>
            <p:cNvSpPr txBox="1"/>
            <p:nvPr/>
          </p:nvSpPr>
          <p:spPr>
            <a:xfrm>
              <a:off x="9204298" y="2916869"/>
              <a:ext cx="2490397" cy="616688"/>
            </a:xfrm>
            <a:prstGeom prst="rect">
              <a:avLst/>
            </a:prstGeom>
            <a:noFill/>
          </p:spPr>
          <p:txBody>
            <a:bodyPr wrap="square" rtlCol="0">
              <a:spAutoFit/>
            </a:bodyPr>
            <a:lstStyle/>
            <a:p>
              <a:pPr algn="ctr"/>
              <a:r>
                <a:rPr lang="en-US" sz="2000" dirty="0">
                  <a:solidFill>
                    <a:schemeClr val="bg1">
                      <a:lumMod val="75000"/>
                    </a:schemeClr>
                  </a:solidFill>
                </a:rPr>
                <a:t>g</a:t>
              </a:r>
            </a:p>
          </p:txBody>
        </p:sp>
      </p:grpSp>
      <p:sp>
        <p:nvSpPr>
          <p:cNvPr id="60" name="TextBox 59"/>
          <p:cNvSpPr txBox="1"/>
          <p:nvPr/>
        </p:nvSpPr>
        <p:spPr>
          <a:xfrm>
            <a:off x="1289447" y="5829947"/>
            <a:ext cx="2090057" cy="400110"/>
          </a:xfrm>
          <a:prstGeom prst="rect">
            <a:avLst/>
          </a:prstGeom>
          <a:noFill/>
        </p:spPr>
        <p:txBody>
          <a:bodyPr wrap="square" rtlCol="0">
            <a:spAutoFit/>
          </a:bodyPr>
          <a:lstStyle/>
          <a:p>
            <a:pPr algn="ctr"/>
            <a:r>
              <a:rPr lang="en-US" sz="2000" dirty="0"/>
              <a:t>master</a:t>
            </a:r>
          </a:p>
        </p:txBody>
      </p:sp>
      <p:sp>
        <p:nvSpPr>
          <p:cNvPr id="61" name="TextBox 60"/>
          <p:cNvSpPr txBox="1"/>
          <p:nvPr/>
        </p:nvSpPr>
        <p:spPr>
          <a:xfrm>
            <a:off x="3305493" y="4431525"/>
            <a:ext cx="1236814" cy="400110"/>
          </a:xfrm>
          <a:prstGeom prst="rect">
            <a:avLst/>
          </a:prstGeom>
          <a:noFill/>
        </p:spPr>
        <p:txBody>
          <a:bodyPr wrap="square" rtlCol="0">
            <a:spAutoFit/>
          </a:bodyPr>
          <a:lstStyle/>
          <a:p>
            <a:pPr algn="ctr"/>
            <a:r>
              <a:rPr lang="en-US" sz="2000" b="1" dirty="0">
                <a:solidFill>
                  <a:schemeClr val="tx1"/>
                </a:solidFill>
              </a:rPr>
              <a:t>dev</a:t>
            </a:r>
          </a:p>
        </p:txBody>
      </p:sp>
      <p:sp>
        <p:nvSpPr>
          <p:cNvPr id="62" name="Arc 61"/>
          <p:cNvSpPr/>
          <p:nvPr/>
        </p:nvSpPr>
        <p:spPr>
          <a:xfrm rot="6341804">
            <a:off x="2718648" y="3731978"/>
            <a:ext cx="915017" cy="944268"/>
          </a:xfrm>
          <a:prstGeom prst="arc">
            <a:avLst/>
          </a:prstGeom>
          <a:ln w="22225">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rot="21287971">
            <a:off x="2292613" y="2137894"/>
            <a:ext cx="1883227" cy="1870409"/>
          </a:xfrm>
          <a:prstGeom prst="arc">
            <a:avLst/>
          </a:prstGeom>
          <a:ln w="22225">
            <a:solidFill>
              <a:schemeClr val="bg1">
                <a:lumMod val="75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rot="13060284">
            <a:off x="1449437" y="3705996"/>
            <a:ext cx="842427" cy="810960"/>
          </a:xfrm>
          <a:prstGeom prst="arc">
            <a:avLst/>
          </a:prstGeom>
          <a:ln w="22225">
            <a:solidFill>
              <a:schemeClr val="bg1">
                <a:lumMod val="75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rot="13060284">
            <a:off x="1448241" y="4484769"/>
            <a:ext cx="842427" cy="810960"/>
          </a:xfrm>
          <a:prstGeom prst="arc">
            <a:avLst/>
          </a:prstGeom>
          <a:ln w="22225">
            <a:solidFill>
              <a:schemeClr val="tx1">
                <a:lumMod val="50000"/>
                <a:lumOff val="50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rot="13060284">
            <a:off x="1435470" y="2903604"/>
            <a:ext cx="842427" cy="810960"/>
          </a:xfrm>
          <a:prstGeom prst="arc">
            <a:avLst/>
          </a:prstGeom>
          <a:ln w="22225">
            <a:solidFill>
              <a:schemeClr val="bg1">
                <a:lumMod val="75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rot="13060284">
            <a:off x="1435469" y="2042207"/>
            <a:ext cx="842427" cy="810960"/>
          </a:xfrm>
          <a:prstGeom prst="arc">
            <a:avLst/>
          </a:prstGeom>
          <a:ln w="22225">
            <a:solidFill>
              <a:schemeClr val="bg1">
                <a:lumMod val="75000"/>
              </a:schemeClr>
            </a:solidFill>
            <a:prstDash val="lgDash"/>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852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Merging Branches</a:t>
            </a:r>
          </a:p>
        </p:txBody>
      </p:sp>
      <p:sp>
        <p:nvSpPr>
          <p:cNvPr id="40" name="Text Placeholder 39">
            <a:extLst>
              <a:ext uri="{FF2B5EF4-FFF2-40B4-BE49-F238E27FC236}">
                <a16:creationId xmlns:a16="http://schemas.microsoft.com/office/drawing/2014/main" id="{F604C8AB-731F-4636-8E3E-42B98BAC33B4}"/>
              </a:ext>
            </a:extLst>
          </p:cNvPr>
          <p:cNvSpPr>
            <a:spLocks noGrp="1"/>
          </p:cNvSpPr>
          <p:nvPr>
            <p:ph type="body" idx="2"/>
          </p:nvPr>
        </p:nvSpPr>
        <p:spPr>
          <a:xfrm>
            <a:off x="6197599" y="1447800"/>
            <a:ext cx="5791201" cy="4678363"/>
          </a:xfrm>
        </p:spPr>
        <p:txBody>
          <a:bodyPr/>
          <a:lstStyle/>
          <a:p>
            <a:r>
              <a:rPr lang="en-US" dirty="0"/>
              <a:t>First </a:t>
            </a:r>
            <a:r>
              <a:rPr lang="en-US" dirty="0">
                <a:solidFill>
                  <a:srgbClr val="FF0000"/>
                </a:solidFill>
              </a:rPr>
              <a:t>checkout to the "receiving" branch</a:t>
            </a:r>
            <a:r>
              <a:rPr lang="en-US" dirty="0"/>
              <a:t>:</a:t>
            </a:r>
          </a:p>
          <a:p>
            <a:r>
              <a:rPr lang="en-US" b="1" dirty="0"/>
              <a:t>git checkout master</a:t>
            </a:r>
          </a:p>
          <a:p>
            <a:endParaRPr lang="en-US" dirty="0"/>
          </a:p>
          <a:p>
            <a:r>
              <a:rPr lang="en-US" dirty="0"/>
              <a:t>Perform merge with the other branch</a:t>
            </a:r>
          </a:p>
          <a:p>
            <a:r>
              <a:rPr lang="en-US" b="1" dirty="0"/>
              <a:t>git merge dev</a:t>
            </a:r>
          </a:p>
          <a:p>
            <a:endParaRPr lang="en-US" dirty="0"/>
          </a:p>
          <a:p>
            <a:endParaRPr lang="en-US" dirty="0"/>
          </a:p>
        </p:txBody>
      </p:sp>
      <p:sp>
        <p:nvSpPr>
          <p:cNvPr id="28" name="Date Placeholder 27"/>
          <p:cNvSpPr>
            <a:spLocks noGrp="1"/>
          </p:cNvSpPr>
          <p:nvPr>
            <p:ph type="dt" idx="10"/>
          </p:nvPr>
        </p:nvSpPr>
        <p:spPr/>
        <p:txBody>
          <a:bodyPr/>
          <a:lstStyle/>
          <a:p>
            <a:fld id="{9840F6D2-3F51-45ED-A9CD-8A590001C32B}" type="datetime1">
              <a:rPr lang="en-US" smtClean="0"/>
              <a:t>1/25/2020</a:t>
            </a:fld>
            <a:endParaRPr lang="en-US"/>
          </a:p>
        </p:txBody>
      </p:sp>
      <p:sp>
        <p:nvSpPr>
          <p:cNvPr id="26" name="Footer Placeholder 25"/>
          <p:cNvSpPr>
            <a:spLocks noGrp="1"/>
          </p:cNvSpPr>
          <p:nvPr>
            <p:ph type="ftr" idx="11"/>
          </p:nvPr>
        </p:nvSpPr>
        <p:spPr/>
        <p:txBody>
          <a:bodyPr/>
          <a:lstStyle/>
          <a:p>
            <a:r>
              <a:rPr lang="en-US"/>
              <a:t>mdst.club</a:t>
            </a:r>
            <a:endParaRPr lang="en-US" dirty="0"/>
          </a:p>
        </p:txBody>
      </p:sp>
      <p:sp>
        <p:nvSpPr>
          <p:cNvPr id="29" name="Slide Number Placeholder 28"/>
          <p:cNvSpPr>
            <a:spLocks noGrp="1"/>
          </p:cNvSpPr>
          <p:nvPr>
            <p:ph type="sldNum" idx="12"/>
          </p:nvPr>
        </p:nvSpPr>
        <p:spPr/>
        <p:txBody>
          <a:bodyPr/>
          <a:lstStyle/>
          <a:p>
            <a:fld id="{00000000-1234-1234-1234-123412341234}" type="slidenum">
              <a:rPr lang="en-US" smtClean="0"/>
              <a:pPr/>
              <a:t>28</a:t>
            </a:fld>
            <a:endParaRPr lang="en-US"/>
          </a:p>
        </p:txBody>
      </p:sp>
      <p:sp>
        <p:nvSpPr>
          <p:cNvPr id="41" name="Content Placeholder 40">
            <a:extLst>
              <a:ext uri="{FF2B5EF4-FFF2-40B4-BE49-F238E27FC236}">
                <a16:creationId xmlns:a16="http://schemas.microsoft.com/office/drawing/2014/main" id="{47EA14A9-8306-45BE-8E69-2AD57F3C355C}"/>
              </a:ext>
            </a:extLst>
          </p:cNvPr>
          <p:cNvSpPr>
            <a:spLocks noGrp="1"/>
          </p:cNvSpPr>
          <p:nvPr>
            <p:ph sz="quarter" idx="14"/>
          </p:nvPr>
        </p:nvSpPr>
        <p:spPr/>
        <p:txBody>
          <a:bodyPr/>
          <a:lstStyle/>
          <a:p>
            <a:endParaRPr lang="en-US"/>
          </a:p>
        </p:txBody>
      </p:sp>
      <p:pic>
        <p:nvPicPr>
          <p:cNvPr id="2" name="Picture 1">
            <a:extLst>
              <a:ext uri="{FF2B5EF4-FFF2-40B4-BE49-F238E27FC236}">
                <a16:creationId xmlns:a16="http://schemas.microsoft.com/office/drawing/2014/main" id="{767925A8-2EC0-44B7-B283-FD022B1DFFD5}"/>
              </a:ext>
            </a:extLst>
          </p:cNvPr>
          <p:cNvPicPr>
            <a:picLocks noChangeAspect="1"/>
          </p:cNvPicPr>
          <p:nvPr/>
        </p:nvPicPr>
        <p:blipFill>
          <a:blip r:embed="rId3"/>
          <a:stretch>
            <a:fillRect/>
          </a:stretch>
        </p:blipFill>
        <p:spPr>
          <a:xfrm>
            <a:off x="262486" y="1552694"/>
            <a:ext cx="5325494" cy="1960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6" name="Picture 35">
            <a:extLst>
              <a:ext uri="{FF2B5EF4-FFF2-40B4-BE49-F238E27FC236}">
                <a16:creationId xmlns:a16="http://schemas.microsoft.com/office/drawing/2014/main" id="{39E73217-24A9-4997-9B63-DE40D37CC6C2}"/>
              </a:ext>
            </a:extLst>
          </p:cNvPr>
          <p:cNvPicPr>
            <a:picLocks noChangeAspect="1"/>
          </p:cNvPicPr>
          <p:nvPr/>
        </p:nvPicPr>
        <p:blipFill>
          <a:blip r:embed="rId4"/>
          <a:stretch>
            <a:fillRect/>
          </a:stretch>
        </p:blipFill>
        <p:spPr>
          <a:xfrm>
            <a:off x="218036" y="4129838"/>
            <a:ext cx="5325494" cy="16001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09739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Rebase</a:t>
            </a:r>
          </a:p>
        </p:txBody>
      </p:sp>
      <p:sp>
        <p:nvSpPr>
          <p:cNvPr id="27" name="Text Placeholder 26">
            <a:extLst>
              <a:ext uri="{FF2B5EF4-FFF2-40B4-BE49-F238E27FC236}">
                <a16:creationId xmlns:a16="http://schemas.microsoft.com/office/drawing/2014/main" id="{D7B856F3-FBA1-4608-841C-F06A26C604F7}"/>
              </a:ext>
            </a:extLst>
          </p:cNvPr>
          <p:cNvSpPr>
            <a:spLocks noGrp="1"/>
          </p:cNvSpPr>
          <p:nvPr>
            <p:ph type="body" idx="2"/>
          </p:nvPr>
        </p:nvSpPr>
        <p:spPr>
          <a:xfrm>
            <a:off x="6604000" y="1200712"/>
            <a:ext cx="5384800" cy="4678363"/>
          </a:xfrm>
        </p:spPr>
        <p:txBody>
          <a:bodyPr/>
          <a:lstStyle/>
          <a:p>
            <a:r>
              <a:rPr lang="en-US" dirty="0"/>
              <a:t>First checkout to the “development" branch:</a:t>
            </a:r>
          </a:p>
          <a:p>
            <a:r>
              <a:rPr lang="en-US" b="1" dirty="0"/>
              <a:t>git checkout experiment</a:t>
            </a:r>
          </a:p>
          <a:p>
            <a:endParaRPr lang="en-US" dirty="0"/>
          </a:p>
          <a:p>
            <a:r>
              <a:rPr lang="en-US" dirty="0"/>
              <a:t>Perform rebase</a:t>
            </a:r>
          </a:p>
          <a:p>
            <a:r>
              <a:rPr lang="en-US" b="1" dirty="0"/>
              <a:t>git rebase master</a:t>
            </a:r>
          </a:p>
          <a:p>
            <a:endParaRPr lang="en-US" dirty="0"/>
          </a:p>
          <a:p>
            <a:r>
              <a:rPr lang="en-US" dirty="0"/>
              <a:t>Merging 2 branches</a:t>
            </a:r>
          </a:p>
          <a:p>
            <a:r>
              <a:rPr lang="en-US" b="1" dirty="0"/>
              <a:t>git checkout master</a:t>
            </a:r>
          </a:p>
          <a:p>
            <a:r>
              <a:rPr lang="en-US" b="1" dirty="0"/>
              <a:t>git merge experiment</a:t>
            </a:r>
          </a:p>
          <a:p>
            <a:endParaRPr lang="en-US" dirty="0">
              <a:solidFill>
                <a:schemeClr val="tx1">
                  <a:lumMod val="50000"/>
                  <a:lumOff val="50000"/>
                </a:schemeClr>
              </a:solidFill>
              <a:latin typeface="Consolas" panose="020B0609020204030204" pitchFamily="49" charset="0"/>
            </a:endParaRPr>
          </a:p>
          <a:p>
            <a:endParaRPr lang="en-US" dirty="0"/>
          </a:p>
          <a:p>
            <a:endParaRPr lang="en-US" dirty="0"/>
          </a:p>
        </p:txBody>
      </p:sp>
      <p:sp>
        <p:nvSpPr>
          <p:cNvPr id="24" name="Date Placeholder 23"/>
          <p:cNvSpPr>
            <a:spLocks noGrp="1"/>
          </p:cNvSpPr>
          <p:nvPr>
            <p:ph type="dt" idx="10"/>
          </p:nvPr>
        </p:nvSpPr>
        <p:spPr/>
        <p:txBody>
          <a:bodyPr/>
          <a:lstStyle/>
          <a:p>
            <a:fld id="{9E452622-C080-475D-80C5-8CDD32B8F0FD}" type="datetime1">
              <a:rPr lang="en-US" smtClean="0"/>
              <a:t>1/25/2020</a:t>
            </a:fld>
            <a:endParaRPr lang="en-US"/>
          </a:p>
        </p:txBody>
      </p:sp>
      <p:sp>
        <p:nvSpPr>
          <p:cNvPr id="23" name="Footer Placeholder 22"/>
          <p:cNvSpPr>
            <a:spLocks noGrp="1"/>
          </p:cNvSpPr>
          <p:nvPr>
            <p:ph type="ftr" idx="11"/>
          </p:nvPr>
        </p:nvSpPr>
        <p:spPr/>
        <p:txBody>
          <a:bodyPr/>
          <a:lstStyle/>
          <a:p>
            <a:r>
              <a:rPr lang="en-US"/>
              <a:t>mdst.club</a:t>
            </a:r>
            <a:endParaRPr lang="en-US" dirty="0"/>
          </a:p>
        </p:txBody>
      </p:sp>
      <p:sp>
        <p:nvSpPr>
          <p:cNvPr id="25" name="Slide Number Placeholder 24"/>
          <p:cNvSpPr>
            <a:spLocks noGrp="1"/>
          </p:cNvSpPr>
          <p:nvPr>
            <p:ph type="sldNum" idx="12"/>
          </p:nvPr>
        </p:nvSpPr>
        <p:spPr/>
        <p:txBody>
          <a:bodyPr/>
          <a:lstStyle/>
          <a:p>
            <a:fld id="{00000000-1234-1234-1234-123412341234}" type="slidenum">
              <a:rPr lang="en-US" smtClean="0"/>
              <a:pPr/>
              <a:t>29</a:t>
            </a:fld>
            <a:endParaRPr lang="en-US"/>
          </a:p>
        </p:txBody>
      </p:sp>
      <p:sp>
        <p:nvSpPr>
          <p:cNvPr id="28" name="Content Placeholder 27">
            <a:extLst>
              <a:ext uri="{FF2B5EF4-FFF2-40B4-BE49-F238E27FC236}">
                <a16:creationId xmlns:a16="http://schemas.microsoft.com/office/drawing/2014/main" id="{0245E0B0-D978-4DE6-9EB4-F5684CAA4583}"/>
              </a:ext>
            </a:extLst>
          </p:cNvPr>
          <p:cNvSpPr>
            <a:spLocks noGrp="1"/>
          </p:cNvSpPr>
          <p:nvPr>
            <p:ph sz="quarter" idx="14"/>
          </p:nvPr>
        </p:nvSpPr>
        <p:spPr/>
        <p:txBody>
          <a:bodyPr/>
          <a:lstStyle/>
          <a:p>
            <a:endParaRPr lang="en-US"/>
          </a:p>
        </p:txBody>
      </p:sp>
      <p:pic>
        <p:nvPicPr>
          <p:cNvPr id="2" name="Picture 1">
            <a:extLst>
              <a:ext uri="{FF2B5EF4-FFF2-40B4-BE49-F238E27FC236}">
                <a16:creationId xmlns:a16="http://schemas.microsoft.com/office/drawing/2014/main" id="{512AF4E8-B458-4840-A060-E992E666A7D6}"/>
              </a:ext>
            </a:extLst>
          </p:cNvPr>
          <p:cNvPicPr>
            <a:picLocks noChangeAspect="1"/>
          </p:cNvPicPr>
          <p:nvPr/>
        </p:nvPicPr>
        <p:blipFill>
          <a:blip r:embed="rId3"/>
          <a:stretch>
            <a:fillRect/>
          </a:stretch>
        </p:blipFill>
        <p:spPr>
          <a:xfrm>
            <a:off x="379278" y="1175313"/>
            <a:ext cx="5716722" cy="1940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8D23789A-E483-4840-B1CA-A10F92120C2A}"/>
              </a:ext>
            </a:extLst>
          </p:cNvPr>
          <p:cNvPicPr>
            <a:picLocks noChangeAspect="1"/>
          </p:cNvPicPr>
          <p:nvPr/>
        </p:nvPicPr>
        <p:blipFill>
          <a:blip r:embed="rId4"/>
          <a:stretch>
            <a:fillRect/>
          </a:stretch>
        </p:blipFill>
        <p:spPr>
          <a:xfrm>
            <a:off x="421244" y="3275523"/>
            <a:ext cx="5716722" cy="1488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C7BA8766-A3E4-498A-8889-5E38FDC4CC66}"/>
              </a:ext>
            </a:extLst>
          </p:cNvPr>
          <p:cNvPicPr>
            <a:picLocks noChangeAspect="1"/>
          </p:cNvPicPr>
          <p:nvPr/>
        </p:nvPicPr>
        <p:blipFill>
          <a:blip r:embed="rId5"/>
          <a:stretch>
            <a:fillRect/>
          </a:stretch>
        </p:blipFill>
        <p:spPr>
          <a:xfrm>
            <a:off x="421244" y="4959815"/>
            <a:ext cx="5716722" cy="1505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4251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09600" y="152400"/>
            <a:ext cx="10972800" cy="1143000"/>
          </a:xfrm>
        </p:spPr>
        <p:txBody>
          <a:bodyPr/>
          <a:lstStyle/>
          <a:p>
            <a:r>
              <a:rPr lang="en-US"/>
              <a:t>Zack</a:t>
            </a:r>
            <a:endParaRPr lang="en-US" dirty="0"/>
          </a:p>
        </p:txBody>
      </p:sp>
      <p:sp>
        <p:nvSpPr>
          <p:cNvPr id="4" name="Text Placeholder 3"/>
          <p:cNvSpPr>
            <a:spLocks noGrp="1"/>
          </p:cNvSpPr>
          <p:nvPr>
            <p:ph type="body" idx="1"/>
          </p:nvPr>
        </p:nvSpPr>
        <p:spPr/>
        <p:txBody>
          <a:bodyPr>
            <a:normAutofit/>
          </a:bodyPr>
          <a:lstStyle/>
          <a:p>
            <a:pPr algn="l">
              <a:spcBef>
                <a:spcPts val="0"/>
              </a:spcBef>
            </a:pPr>
            <a:r>
              <a:rPr lang="en-US" dirty="0"/>
              <a:t>Read </a:t>
            </a:r>
            <a:r>
              <a:rPr lang="en-US" i="1" dirty="0" err="1"/>
              <a:t>ProGit</a:t>
            </a:r>
            <a:r>
              <a:rPr lang="en-US" dirty="0"/>
              <a:t>, the “Bible” for </a:t>
            </a:r>
            <a:r>
              <a:rPr lang="en-US" dirty="0" err="1"/>
              <a:t>Git</a:t>
            </a:r>
            <a:endParaRPr lang="en-US" dirty="0"/>
          </a:p>
          <a:p>
            <a:pPr algn="l">
              <a:spcBef>
                <a:spcPts val="0"/>
              </a:spcBef>
            </a:pPr>
            <a:r>
              <a:rPr lang="en-US" dirty="0"/>
              <a:t>Trained to use </a:t>
            </a:r>
            <a:r>
              <a:rPr lang="en-US" dirty="0" err="1"/>
              <a:t>Git</a:t>
            </a:r>
            <a:r>
              <a:rPr lang="en-US" dirty="0"/>
              <a:t> and GitHub from Internships</a:t>
            </a:r>
          </a:p>
          <a:p>
            <a:pPr marL="514350" indent="-514350" algn="l">
              <a:buFont typeface="Arial" panose="020B0604020202020204" pitchFamily="34" charset="0"/>
              <a:buChar char="•"/>
            </a:pPr>
            <a:r>
              <a:rPr lang="en-US" dirty="0"/>
              <a:t>Managed open source project with over 800 GitHub stars</a:t>
            </a:r>
          </a:p>
          <a:p>
            <a:pPr marL="514350" indent="-514350" algn="l">
              <a:buFont typeface="Arial" panose="020B0604020202020204" pitchFamily="34" charset="0"/>
              <a:buChar char="•"/>
            </a:pPr>
            <a:endParaRPr lang="en-US" dirty="0"/>
          </a:p>
          <a:p>
            <a:pPr indent="-457200" algn="l"/>
            <a:endParaRPr lang="en-US" dirty="0"/>
          </a:p>
          <a:p>
            <a:pPr algn="l"/>
            <a:endParaRPr lang="en-US" dirty="0"/>
          </a:p>
        </p:txBody>
      </p:sp>
      <p:sp>
        <p:nvSpPr>
          <p:cNvPr id="6" name="Footer Placeholder 5"/>
          <p:cNvSpPr>
            <a:spLocks noGrp="1"/>
          </p:cNvSpPr>
          <p:nvPr>
            <p:ph type="ftr" idx="11"/>
          </p:nvPr>
        </p:nvSpPr>
        <p:spPr/>
        <p:txBody>
          <a:bodyPr/>
          <a:lstStyle/>
          <a:p>
            <a:r>
              <a:rPr lang="en-US"/>
              <a:t>mdst.club</a:t>
            </a:r>
            <a:endParaRPr lang="en-US" dirty="0"/>
          </a:p>
        </p:txBody>
      </p:sp>
      <p:sp>
        <p:nvSpPr>
          <p:cNvPr id="7" name="Date Placeholder 6"/>
          <p:cNvSpPr>
            <a:spLocks noGrp="1"/>
          </p:cNvSpPr>
          <p:nvPr>
            <p:ph type="dt" idx="10"/>
          </p:nvPr>
        </p:nvSpPr>
        <p:spPr/>
        <p:txBody>
          <a:bodyPr/>
          <a:lstStyle/>
          <a:p>
            <a:fld id="{D60CB8CB-A561-466A-851C-07B6E891A96C}" type="datetime1">
              <a:rPr lang="en-US" smtClean="0"/>
              <a:t>1/25/2020</a:t>
            </a:fld>
            <a:endParaRPr lang="en-US"/>
          </a:p>
        </p:txBody>
      </p:sp>
      <p:sp>
        <p:nvSpPr>
          <p:cNvPr id="8" name="Slide Number Placeholder 7"/>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1194569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dirty="0"/>
              <a:t>Rebase vs. Merge</a:t>
            </a:r>
          </a:p>
        </p:txBody>
      </p:sp>
      <p:sp>
        <p:nvSpPr>
          <p:cNvPr id="4" name="Text Placeholder 3"/>
          <p:cNvSpPr>
            <a:spLocks noGrp="1"/>
          </p:cNvSpPr>
          <p:nvPr>
            <p:ph type="body" idx="1"/>
          </p:nvPr>
        </p:nvSpPr>
        <p:spPr/>
        <p:txBody>
          <a:bodyPr/>
          <a:lstStyle/>
          <a:p>
            <a:r>
              <a:rPr lang="en-US" b="1" dirty="0"/>
              <a:t>Do not rebase commits that exist outside your repository and people may have based work on them!</a:t>
            </a:r>
          </a:p>
          <a:p>
            <a:endParaRPr lang="en-US" dirty="0">
              <a:solidFill>
                <a:schemeClr val="tx1">
                  <a:lumMod val="50000"/>
                  <a:lumOff val="50000"/>
                </a:schemeClr>
              </a:solidFill>
            </a:endParaRPr>
          </a:p>
          <a:p>
            <a:endParaRPr lang="en-US" dirty="0">
              <a:solidFill>
                <a:schemeClr val="tx1">
                  <a:lumMod val="50000"/>
                  <a:lumOff val="50000"/>
                </a:schemeClr>
              </a:solidFill>
            </a:endParaRPr>
          </a:p>
          <a:p>
            <a:r>
              <a:rPr lang="en-US" dirty="0"/>
              <a:t>The way to get the best of both worlds is to rebase local changes you’ve made but haven’t shared yet before you push them in order to clean up your story, but never rebase anything you’ve pushed somewhere.</a:t>
            </a:r>
            <a:endParaRPr lang="en-US" dirty="0">
              <a:solidFill>
                <a:schemeClr val="tx1">
                  <a:lumMod val="50000"/>
                  <a:lumOff val="50000"/>
                </a:schemeClr>
              </a:solidFill>
            </a:endParaRPr>
          </a:p>
          <a:p>
            <a:endParaRPr lang="en-US" dirty="0">
              <a:solidFill>
                <a:schemeClr val="tx1">
                  <a:lumMod val="50000"/>
                  <a:lumOff val="50000"/>
                </a:schemeClr>
              </a:solidFill>
              <a:latin typeface="Consolas" panose="020B0609020204030204" pitchFamily="49" charset="0"/>
            </a:endParaRPr>
          </a:p>
          <a:p>
            <a:endParaRPr lang="en-US" dirty="0"/>
          </a:p>
          <a:p>
            <a:endParaRPr lang="en-US" dirty="0"/>
          </a:p>
        </p:txBody>
      </p:sp>
      <p:sp>
        <p:nvSpPr>
          <p:cNvPr id="5" name="Footer Placeholder 4"/>
          <p:cNvSpPr>
            <a:spLocks noGrp="1"/>
          </p:cNvSpPr>
          <p:nvPr>
            <p:ph type="ftr" idx="11"/>
          </p:nvPr>
        </p:nvSpPr>
        <p:spPr/>
        <p:txBody>
          <a:bodyPr/>
          <a:lstStyle/>
          <a:p>
            <a:r>
              <a:rPr lang="en-US"/>
              <a:t>mdst.club</a:t>
            </a:r>
            <a:endParaRPr lang="en-US" dirty="0"/>
          </a:p>
        </p:txBody>
      </p:sp>
      <p:sp>
        <p:nvSpPr>
          <p:cNvPr id="6" name="Date Placeholder 5"/>
          <p:cNvSpPr>
            <a:spLocks noGrp="1"/>
          </p:cNvSpPr>
          <p:nvPr>
            <p:ph type="dt" idx="10"/>
          </p:nvPr>
        </p:nvSpPr>
        <p:spPr/>
        <p:txBody>
          <a:bodyPr/>
          <a:lstStyle/>
          <a:p>
            <a:fld id="{37388E76-89B2-4645-B99F-80AEE4C2F658}" type="datetime1">
              <a:rPr lang="en-US" smtClean="0"/>
              <a:t>1/25/2020</a:t>
            </a:fld>
            <a:endParaRPr lang="en-US"/>
          </a:p>
        </p:txBody>
      </p:sp>
      <p:sp>
        <p:nvSpPr>
          <p:cNvPr id="7" name="Slide Number Placeholder 6"/>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414451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a:t>Pushing Branches to Remote</a:t>
            </a:r>
            <a:endParaRPr lang="en-US" dirty="0"/>
          </a:p>
        </p:txBody>
      </p:sp>
      <p:sp>
        <p:nvSpPr>
          <p:cNvPr id="4" name="Text Placeholder 3"/>
          <p:cNvSpPr>
            <a:spLocks noGrp="1"/>
          </p:cNvSpPr>
          <p:nvPr>
            <p:ph type="body" idx="1"/>
          </p:nvPr>
        </p:nvSpPr>
        <p:spPr/>
        <p:txBody>
          <a:bodyPr>
            <a:normAutofit fontScale="70000" lnSpcReduction="20000"/>
          </a:bodyPr>
          <a:lstStyle/>
          <a:p>
            <a:r>
              <a:rPr lang="en-US" sz="3100" dirty="0"/>
              <a:t>To push a branch to a remote repository</a:t>
            </a:r>
          </a:p>
          <a:p>
            <a:pPr marL="114300" indent="0">
              <a:buNone/>
            </a:pPr>
            <a:r>
              <a:rPr lang="en-US" sz="3100" dirty="0"/>
              <a:t>      </a:t>
            </a:r>
            <a:r>
              <a:rPr lang="en-US" sz="3100" b="1" dirty="0"/>
              <a:t>git push origin dev</a:t>
            </a:r>
          </a:p>
          <a:p>
            <a:endParaRPr lang="en-US" sz="3100" dirty="0"/>
          </a:p>
          <a:p>
            <a:r>
              <a:rPr lang="en-US" sz="3100" dirty="0"/>
              <a:t>List all remote repositories</a:t>
            </a:r>
          </a:p>
          <a:p>
            <a:pPr marL="114300" indent="0">
              <a:buNone/>
            </a:pPr>
            <a:r>
              <a:rPr lang="en-US" sz="3100" dirty="0"/>
              <a:t>      </a:t>
            </a:r>
            <a:r>
              <a:rPr lang="en-US" sz="3100" b="1" dirty="0"/>
              <a:t>git branch –l -r</a:t>
            </a:r>
          </a:p>
          <a:p>
            <a:endParaRPr lang="en-US" sz="3100" dirty="0"/>
          </a:p>
          <a:p>
            <a:r>
              <a:rPr lang="en-US" sz="3100" dirty="0"/>
              <a:t>(In repo2 ) Get a particular branch from remote</a:t>
            </a:r>
          </a:p>
          <a:p>
            <a:pPr marL="114300" indent="0">
              <a:buNone/>
            </a:pPr>
            <a:r>
              <a:rPr lang="en-US" sz="3100" b="1" dirty="0"/>
              <a:t>      git fetch origin dev</a:t>
            </a:r>
          </a:p>
          <a:p>
            <a:endParaRPr lang="en-US" sz="3100" dirty="0"/>
          </a:p>
          <a:p>
            <a:r>
              <a:rPr lang="en-US" sz="3100" dirty="0"/>
              <a:t>Get all branches from remote</a:t>
            </a:r>
          </a:p>
          <a:p>
            <a:pPr marL="114300" indent="0">
              <a:buNone/>
            </a:pPr>
            <a:r>
              <a:rPr lang="en-US" sz="3100" b="1" dirty="0"/>
              <a:t>      git fetch origin</a:t>
            </a:r>
          </a:p>
          <a:p>
            <a:pPr marL="114300" indent="0">
              <a:buNone/>
            </a:pPr>
            <a:endParaRPr lang="en-US" sz="3100" b="1" dirty="0"/>
          </a:p>
          <a:p>
            <a:pPr marL="114300" indent="0">
              <a:buNone/>
            </a:pPr>
            <a:r>
              <a:rPr lang="en-US" sz="3100" b="1" dirty="0"/>
              <a:t>      git branch –l -r</a:t>
            </a:r>
          </a:p>
          <a:p>
            <a:endParaRPr lang="en-US" dirty="0"/>
          </a:p>
          <a:p>
            <a:endParaRPr lang="en-US" dirty="0"/>
          </a:p>
        </p:txBody>
      </p:sp>
      <p:sp>
        <p:nvSpPr>
          <p:cNvPr id="5" name="Footer Placeholder 4"/>
          <p:cNvSpPr>
            <a:spLocks noGrp="1"/>
          </p:cNvSpPr>
          <p:nvPr>
            <p:ph type="ftr" idx="11"/>
          </p:nvPr>
        </p:nvSpPr>
        <p:spPr/>
        <p:txBody>
          <a:bodyPr/>
          <a:lstStyle/>
          <a:p>
            <a:r>
              <a:rPr lang="en-US"/>
              <a:t>mdst.club</a:t>
            </a:r>
            <a:endParaRPr lang="en-US" dirty="0"/>
          </a:p>
        </p:txBody>
      </p:sp>
      <p:sp>
        <p:nvSpPr>
          <p:cNvPr id="6" name="Date Placeholder 5"/>
          <p:cNvSpPr>
            <a:spLocks noGrp="1"/>
          </p:cNvSpPr>
          <p:nvPr>
            <p:ph type="dt" idx="10"/>
          </p:nvPr>
        </p:nvSpPr>
        <p:spPr/>
        <p:txBody>
          <a:bodyPr/>
          <a:lstStyle/>
          <a:p>
            <a:fld id="{F6DED0E9-6F5E-4084-9EED-D39E1194FA9F}" type="datetime1">
              <a:rPr lang="en-US" smtClean="0"/>
              <a:t>1/25/2020</a:t>
            </a:fld>
            <a:endParaRPr lang="en-US"/>
          </a:p>
        </p:txBody>
      </p:sp>
      <p:sp>
        <p:nvSpPr>
          <p:cNvPr id="7" name="Slide Number Placeholder 6"/>
          <p:cNvSpPr>
            <a:spLocks noGrp="1"/>
          </p:cNvSpPr>
          <p:nvPr>
            <p:ph type="sldNum" idx="12"/>
          </p:nvPr>
        </p:nvSpPr>
        <p:spPr/>
        <p:txBody>
          <a:bodyPr/>
          <a:lstStyle/>
          <a:p>
            <a:fld id="{00000000-1234-1234-1234-123412341234}" type="slidenum">
              <a:rPr lang="en-US" smtClean="0"/>
              <a:pPr/>
              <a:t>31</a:t>
            </a:fld>
            <a:endParaRPr lang="en-US"/>
          </a:p>
        </p:txBody>
      </p:sp>
    </p:spTree>
    <p:extLst>
      <p:ext uri="{BB962C8B-B14F-4D97-AF65-F5344CB8AC3E}">
        <p14:creationId xmlns:p14="http://schemas.microsoft.com/office/powerpoint/2010/main" val="154839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a:t>Optional Exercises</a:t>
            </a:r>
            <a:endParaRPr lang="en-US" dirty="0"/>
          </a:p>
        </p:txBody>
      </p:sp>
      <p:sp>
        <p:nvSpPr>
          <p:cNvPr id="6" name="Text Placeholder 5"/>
          <p:cNvSpPr>
            <a:spLocks noGrp="1"/>
          </p:cNvSpPr>
          <p:nvPr>
            <p:ph type="body" idx="1"/>
          </p:nvPr>
        </p:nvSpPr>
        <p:spPr/>
        <p:txBody>
          <a:bodyPr>
            <a:normAutofit/>
          </a:bodyPr>
          <a:lstStyle/>
          <a:p>
            <a:r>
              <a:rPr lang="en-US" dirty="0"/>
              <a:t>https://github.com/mariusgrigaitis/git-homework</a:t>
            </a:r>
          </a:p>
          <a:p>
            <a:endParaRPr lang="en-US" dirty="0"/>
          </a:p>
        </p:txBody>
      </p:sp>
      <p:sp>
        <p:nvSpPr>
          <p:cNvPr id="7" name="Footer Placeholder 6"/>
          <p:cNvSpPr>
            <a:spLocks noGrp="1"/>
          </p:cNvSpPr>
          <p:nvPr>
            <p:ph type="ftr" idx="11"/>
          </p:nvPr>
        </p:nvSpPr>
        <p:spPr/>
        <p:txBody>
          <a:bodyPr/>
          <a:lstStyle/>
          <a:p>
            <a:r>
              <a:rPr lang="en-US"/>
              <a:t>mdst.club</a:t>
            </a:r>
            <a:endParaRPr lang="en-US" dirty="0"/>
          </a:p>
        </p:txBody>
      </p:sp>
      <p:sp>
        <p:nvSpPr>
          <p:cNvPr id="8" name="Date Placeholder 7"/>
          <p:cNvSpPr>
            <a:spLocks noGrp="1"/>
          </p:cNvSpPr>
          <p:nvPr>
            <p:ph type="dt" idx="10"/>
          </p:nvPr>
        </p:nvSpPr>
        <p:spPr/>
        <p:txBody>
          <a:bodyPr/>
          <a:lstStyle/>
          <a:p>
            <a:fld id="{932A40EF-F534-43AB-BF12-466D474F62E6}" type="datetime1">
              <a:rPr lang="en-US" smtClean="0"/>
              <a:t>1/25/2020</a:t>
            </a:fld>
            <a:endParaRPr lang="en-US"/>
          </a:p>
        </p:txBody>
      </p:sp>
      <p:sp>
        <p:nvSpPr>
          <p:cNvPr id="9" name="Slide Number Placeholder 8"/>
          <p:cNvSpPr>
            <a:spLocks noGrp="1"/>
          </p:cNvSpPr>
          <p:nvPr>
            <p:ph type="sldNum" idx="12"/>
          </p:nvPr>
        </p:nvSpPr>
        <p:spPr/>
        <p:txBody>
          <a:bodyPr/>
          <a:lstStyle/>
          <a:p>
            <a:fld id="{00000000-1234-1234-1234-123412341234}" type="slidenum">
              <a:rPr lang="en-US" smtClean="0"/>
              <a:pPr/>
              <a:t>32</a:t>
            </a:fld>
            <a:endParaRPr lang="en-US"/>
          </a:p>
        </p:txBody>
      </p:sp>
    </p:spTree>
    <p:extLst>
      <p:ext uri="{BB962C8B-B14F-4D97-AF65-F5344CB8AC3E}">
        <p14:creationId xmlns:p14="http://schemas.microsoft.com/office/powerpoint/2010/main" val="2329541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Git tools: Interactive Rebase</a:t>
            </a:r>
          </a:p>
        </p:txBody>
      </p:sp>
      <p:sp>
        <p:nvSpPr>
          <p:cNvPr id="8" name="Date Placeholder 7"/>
          <p:cNvSpPr>
            <a:spLocks noGrp="1"/>
          </p:cNvSpPr>
          <p:nvPr>
            <p:ph type="dt" idx="10"/>
          </p:nvPr>
        </p:nvSpPr>
        <p:spPr/>
        <p:txBody>
          <a:bodyPr/>
          <a:lstStyle/>
          <a:p>
            <a:fld id="{82E49466-5559-4807-BD09-FEDF915AC5ED}" type="datetime1">
              <a:rPr lang="en-US" smtClean="0"/>
              <a:t>1/25/2020</a:t>
            </a:fld>
            <a:endParaRPr lang="en-US"/>
          </a:p>
        </p:txBody>
      </p:sp>
      <p:sp>
        <p:nvSpPr>
          <p:cNvPr id="7" name="Footer Placeholder 6"/>
          <p:cNvSpPr>
            <a:spLocks noGrp="1"/>
          </p:cNvSpPr>
          <p:nvPr>
            <p:ph type="ftr" idx="11"/>
          </p:nvPr>
        </p:nvSpPr>
        <p:spPr/>
        <p:txBody>
          <a:bodyPr/>
          <a:lstStyle/>
          <a:p>
            <a:r>
              <a:rPr lang="en-US"/>
              <a:t>mdst.club</a:t>
            </a:r>
            <a:endParaRPr lang="en-US" dirty="0"/>
          </a:p>
        </p:txBody>
      </p:sp>
      <p:sp>
        <p:nvSpPr>
          <p:cNvPr id="9" name="Slide Number Placeholder 8"/>
          <p:cNvSpPr>
            <a:spLocks noGrp="1"/>
          </p:cNvSpPr>
          <p:nvPr>
            <p:ph type="sldNum" idx="12"/>
          </p:nvPr>
        </p:nvSpPr>
        <p:spPr/>
        <p:txBody>
          <a:bodyPr/>
          <a:lstStyle/>
          <a:p>
            <a:fld id="{00000000-1234-1234-1234-123412341234}" type="slidenum">
              <a:rPr lang="en-US" smtClean="0"/>
              <a:pPr/>
              <a:t>33</a:t>
            </a:fld>
            <a:endParaRPr lang="en-US"/>
          </a:p>
        </p:txBody>
      </p:sp>
      <p:sp>
        <p:nvSpPr>
          <p:cNvPr id="4" name="Text Placeholder 3"/>
          <p:cNvSpPr>
            <a:spLocks noGrp="1"/>
          </p:cNvSpPr>
          <p:nvPr>
            <p:ph type="body" sz="quarter" idx="13"/>
          </p:nvPr>
        </p:nvSpPr>
        <p:spPr/>
        <p:txBody>
          <a:bodyPr/>
          <a:lstStyle/>
          <a:p>
            <a:r>
              <a:rPr lang="en-US" dirty="0">
                <a:latin typeface="Cambria" panose="02040503050406030204" pitchFamily="18" charset="0"/>
                <a:ea typeface="Cambria" panose="02040503050406030204" pitchFamily="18" charset="0"/>
              </a:rPr>
              <a:t>Rewriting history</a:t>
            </a:r>
          </a:p>
        </p:txBody>
      </p:sp>
      <p:sp>
        <p:nvSpPr>
          <p:cNvPr id="5" name="Content Placeholder 4">
            <a:extLst>
              <a:ext uri="{FF2B5EF4-FFF2-40B4-BE49-F238E27FC236}">
                <a16:creationId xmlns:a16="http://schemas.microsoft.com/office/drawing/2014/main" id="{36F75CA7-76AA-4389-8084-982ACBD006A5}"/>
              </a:ext>
            </a:extLst>
          </p:cNvPr>
          <p:cNvSpPr>
            <a:spLocks noGrp="1"/>
          </p:cNvSpPr>
          <p:nvPr>
            <p:ph sz="quarter" idx="14"/>
          </p:nvPr>
        </p:nvSpPr>
        <p:spPr/>
        <p:txBody>
          <a:bodyPr/>
          <a:lstStyle/>
          <a:p>
            <a:endParaRPr lang="en-US" dirty="0"/>
          </a:p>
        </p:txBody>
      </p:sp>
      <p:pic>
        <p:nvPicPr>
          <p:cNvPr id="2" name="Picture 1">
            <a:extLst>
              <a:ext uri="{FF2B5EF4-FFF2-40B4-BE49-F238E27FC236}">
                <a16:creationId xmlns:a16="http://schemas.microsoft.com/office/drawing/2014/main" id="{04316736-045D-47CE-A6AE-36053420266C}"/>
              </a:ext>
            </a:extLst>
          </p:cNvPr>
          <p:cNvPicPr>
            <a:picLocks noChangeAspect="1"/>
          </p:cNvPicPr>
          <p:nvPr/>
        </p:nvPicPr>
        <p:blipFill>
          <a:blip r:embed="rId3"/>
          <a:stretch>
            <a:fillRect/>
          </a:stretch>
        </p:blipFill>
        <p:spPr>
          <a:xfrm>
            <a:off x="1005425" y="1939709"/>
            <a:ext cx="4197342" cy="4322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BC499659-2B26-44F4-A622-74DE1FF442D1}"/>
              </a:ext>
            </a:extLst>
          </p:cNvPr>
          <p:cNvPicPr>
            <a:picLocks noChangeAspect="1"/>
          </p:cNvPicPr>
          <p:nvPr/>
        </p:nvPicPr>
        <p:blipFill>
          <a:blip r:embed="rId4"/>
          <a:stretch>
            <a:fillRect/>
          </a:stretch>
        </p:blipFill>
        <p:spPr>
          <a:xfrm>
            <a:off x="6157400" y="1939709"/>
            <a:ext cx="5278037" cy="4322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08D2BA75-E07C-4179-9CE2-F5EED1C334BC}"/>
              </a:ext>
            </a:extLst>
          </p:cNvPr>
          <p:cNvSpPr txBox="1"/>
          <p:nvPr/>
        </p:nvSpPr>
        <p:spPr>
          <a:xfrm>
            <a:off x="846667" y="1490398"/>
            <a:ext cx="2374900" cy="307777"/>
          </a:xfrm>
          <a:prstGeom prst="rect">
            <a:avLst/>
          </a:prstGeom>
          <a:noFill/>
        </p:spPr>
        <p:txBody>
          <a:bodyPr wrap="square" rtlCol="0">
            <a:spAutoFit/>
          </a:bodyPr>
          <a:lstStyle/>
          <a:p>
            <a:r>
              <a:rPr lang="en-US" b="1" dirty="0">
                <a:solidFill>
                  <a:schemeClr val="tx1"/>
                </a:solidFill>
                <a:latin typeface="Cambria" panose="02040503050406030204" pitchFamily="18" charset="0"/>
                <a:ea typeface="Cambria" panose="02040503050406030204" pitchFamily="18" charset="0"/>
              </a:rPr>
              <a:t> git rebase -</a:t>
            </a:r>
            <a:r>
              <a:rPr lang="en-US" b="1" dirty="0" err="1">
                <a:solidFill>
                  <a:schemeClr val="tx1"/>
                </a:solidFill>
                <a:latin typeface="Cambria" panose="02040503050406030204" pitchFamily="18" charset="0"/>
                <a:ea typeface="Cambria" panose="02040503050406030204" pitchFamily="18" charset="0"/>
              </a:rPr>
              <a:t>i</a:t>
            </a:r>
            <a:r>
              <a:rPr lang="en-US" b="1" dirty="0">
                <a:solidFill>
                  <a:schemeClr val="tx1"/>
                </a:solidFill>
                <a:latin typeface="Cambria" panose="02040503050406030204" pitchFamily="18" charset="0"/>
                <a:ea typeface="Cambria" panose="02040503050406030204" pitchFamily="18" charset="0"/>
              </a:rPr>
              <a:t> HEAD~3</a:t>
            </a:r>
            <a:endParaRPr lang="en-US" dirty="0"/>
          </a:p>
        </p:txBody>
      </p:sp>
    </p:spTree>
    <p:extLst>
      <p:ext uri="{BB962C8B-B14F-4D97-AF65-F5344CB8AC3E}">
        <p14:creationId xmlns:p14="http://schemas.microsoft.com/office/powerpoint/2010/main" val="2187554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Git tools: filter-branch</a:t>
            </a:r>
          </a:p>
        </p:txBody>
      </p:sp>
      <p:sp>
        <p:nvSpPr>
          <p:cNvPr id="6" name="Date Placeholder 5"/>
          <p:cNvSpPr>
            <a:spLocks noGrp="1"/>
          </p:cNvSpPr>
          <p:nvPr>
            <p:ph type="dt" idx="10"/>
          </p:nvPr>
        </p:nvSpPr>
        <p:spPr/>
        <p:txBody>
          <a:bodyPr/>
          <a:lstStyle/>
          <a:p>
            <a:fld id="{3368BAC7-C053-4342-AFAE-9FDBF1F5A12F}" type="datetime1">
              <a:rPr lang="en-US" smtClean="0"/>
              <a:t>1/25/2020</a:t>
            </a:fld>
            <a:endParaRPr lang="en-US"/>
          </a:p>
        </p:txBody>
      </p:sp>
      <p:sp>
        <p:nvSpPr>
          <p:cNvPr id="5" name="Footer Placeholder 4"/>
          <p:cNvSpPr>
            <a:spLocks noGrp="1"/>
          </p:cNvSpPr>
          <p:nvPr>
            <p:ph type="ftr" idx="11"/>
          </p:nvPr>
        </p:nvSpPr>
        <p:spPr/>
        <p:txBody>
          <a:bodyPr/>
          <a:lstStyle/>
          <a:p>
            <a:r>
              <a:rPr lang="en-US"/>
              <a:t>mdst.club</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pPr/>
              <a:t>34</a:t>
            </a:fld>
            <a:endParaRPr lang="en-US"/>
          </a:p>
        </p:txBody>
      </p:sp>
      <p:sp>
        <p:nvSpPr>
          <p:cNvPr id="4" name="Text Placeholder 3"/>
          <p:cNvSpPr>
            <a:spLocks noGrp="1"/>
          </p:cNvSpPr>
          <p:nvPr>
            <p:ph type="body" sz="quarter" idx="13"/>
          </p:nvPr>
        </p:nvSpPr>
        <p:spPr/>
        <p:txBody>
          <a:bodyPr/>
          <a:lstStyle/>
          <a:p>
            <a:r>
              <a:rPr lang="en-US" dirty="0"/>
              <a:t>Go nuclear!</a:t>
            </a:r>
          </a:p>
        </p:txBody>
      </p:sp>
      <p:sp>
        <p:nvSpPr>
          <p:cNvPr id="2" name="Content Placeholder 1">
            <a:extLst>
              <a:ext uri="{FF2B5EF4-FFF2-40B4-BE49-F238E27FC236}">
                <a16:creationId xmlns:a16="http://schemas.microsoft.com/office/drawing/2014/main" id="{F2A186FA-0547-4E4F-B85B-DD68CCFB1A87}"/>
              </a:ext>
            </a:extLst>
          </p:cNvPr>
          <p:cNvSpPr>
            <a:spLocks noGrp="1"/>
          </p:cNvSpPr>
          <p:nvPr>
            <p:ph sz="quarter" idx="14"/>
          </p:nvPr>
        </p:nvSpPr>
        <p:spPr/>
        <p:txBody>
          <a:bodyPr/>
          <a:lstStyle/>
          <a:p>
            <a:pPr marL="25400" indent="0">
              <a:buNone/>
            </a:pPr>
            <a:r>
              <a:rPr lang="en-US" b="1" dirty="0"/>
              <a:t>git filter-branch --tree-filter 'rm -f passwords.txt' HEAD</a:t>
            </a:r>
            <a:endParaRPr lang="en-US" sz="8000" b="1" dirty="0"/>
          </a:p>
          <a:p>
            <a:endParaRPr lang="en-US" dirty="0"/>
          </a:p>
        </p:txBody>
      </p:sp>
    </p:spTree>
    <p:extLst>
      <p:ext uri="{BB962C8B-B14F-4D97-AF65-F5344CB8AC3E}">
        <p14:creationId xmlns:p14="http://schemas.microsoft.com/office/powerpoint/2010/main" val="3423692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Git tools: Git Ignore</a:t>
            </a:r>
          </a:p>
        </p:txBody>
      </p:sp>
      <p:sp>
        <p:nvSpPr>
          <p:cNvPr id="6" name="Date Placeholder 5"/>
          <p:cNvSpPr>
            <a:spLocks noGrp="1"/>
          </p:cNvSpPr>
          <p:nvPr>
            <p:ph type="dt" idx="10"/>
          </p:nvPr>
        </p:nvSpPr>
        <p:spPr/>
        <p:txBody>
          <a:bodyPr/>
          <a:lstStyle/>
          <a:p>
            <a:fld id="{16A217B0-B28B-418B-ADC1-401D3BF5CFF6}" type="datetime1">
              <a:rPr lang="en-US" smtClean="0"/>
              <a:t>1/25/2020</a:t>
            </a:fld>
            <a:endParaRPr lang="en-US"/>
          </a:p>
        </p:txBody>
      </p:sp>
      <p:sp>
        <p:nvSpPr>
          <p:cNvPr id="5" name="Footer Placeholder 4"/>
          <p:cNvSpPr>
            <a:spLocks noGrp="1"/>
          </p:cNvSpPr>
          <p:nvPr>
            <p:ph type="ftr" idx="11"/>
          </p:nvPr>
        </p:nvSpPr>
        <p:spPr/>
        <p:txBody>
          <a:bodyPr/>
          <a:lstStyle/>
          <a:p>
            <a:r>
              <a:rPr lang="en-US"/>
              <a:t>mdst.club</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pPr/>
              <a:t>35</a:t>
            </a:fld>
            <a:endParaRPr lang="en-US"/>
          </a:p>
        </p:txBody>
      </p:sp>
      <p:sp>
        <p:nvSpPr>
          <p:cNvPr id="4" name="Text Placeholder 3"/>
          <p:cNvSpPr>
            <a:spLocks noGrp="1"/>
          </p:cNvSpPr>
          <p:nvPr>
            <p:ph type="body" sz="quarter" idx="13"/>
          </p:nvPr>
        </p:nvSpPr>
        <p:spPr/>
        <p:txBody>
          <a:bodyPr/>
          <a:lstStyle/>
          <a:p>
            <a:pPr marL="114300" indent="0">
              <a:buNone/>
            </a:pPr>
            <a:r>
              <a:rPr lang="en-US" dirty="0"/>
              <a:t>Stop certain files to be version controlled</a:t>
            </a:r>
          </a:p>
        </p:txBody>
      </p:sp>
      <p:pic>
        <p:nvPicPr>
          <p:cNvPr id="10" name="Picture 2" descr="# ignore all . a files &#10;*.a &#10;# but do track lib. a, even though you're ignoring . a files above &#10;! lib. a &#10;# only ignore the TODO file in the current directory, not subdir/TOD0 &#10;/TODO &#10;# ignore all files in any directory named build &#10;build/ &#10;# ignore doc/notes.txt, but not doc/ server/ arch. txt &#10;doc/ *. txt &#10;# ignore all .pdf files in the doc/ directory and any of its subdirectories &#10;doc/**/*. pdf ">
            <a:extLst>
              <a:ext uri="{FF2B5EF4-FFF2-40B4-BE49-F238E27FC236}">
                <a16:creationId xmlns:a16="http://schemas.microsoft.com/office/drawing/2014/main" id="{66DF00ED-3CCB-4A1C-91E9-D1EAAFCC94F1}"/>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tretch>
            <a:fillRect/>
          </a:stretch>
        </p:blipFill>
        <p:spPr bwMode="auto">
          <a:xfrm>
            <a:off x="428808" y="1975380"/>
            <a:ext cx="6847049" cy="4279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ext Placeholder 26">
            <a:extLst>
              <a:ext uri="{FF2B5EF4-FFF2-40B4-BE49-F238E27FC236}">
                <a16:creationId xmlns:a16="http://schemas.microsoft.com/office/drawing/2014/main" id="{61C2417D-E751-4B5F-B8F4-B47D2F4839FA}"/>
              </a:ext>
            </a:extLst>
          </p:cNvPr>
          <p:cNvSpPr txBox="1">
            <a:spLocks/>
          </p:cNvSpPr>
          <p:nvPr/>
        </p:nvSpPr>
        <p:spPr>
          <a:xfrm>
            <a:off x="7954433" y="3009900"/>
            <a:ext cx="5384800" cy="46783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000" dirty="0">
              <a:solidFill>
                <a:schemeClr val="tx1">
                  <a:lumMod val="50000"/>
                  <a:lumOff val="50000"/>
                </a:schemeClr>
              </a:solidFill>
              <a:latin typeface="Cambria" panose="02040503050406030204" pitchFamily="18" charset="0"/>
              <a:ea typeface="Cambria" panose="02040503050406030204" pitchFamily="18" charset="0"/>
            </a:endParaRPr>
          </a:p>
          <a:p>
            <a:r>
              <a:rPr lang="en-US" sz="2000" dirty="0"/>
              <a:t>&lt;- An exemplar .</a:t>
            </a:r>
            <a:r>
              <a:rPr lang="en-US" sz="2000" dirty="0" err="1"/>
              <a:t>gitignore</a:t>
            </a:r>
            <a:r>
              <a:rPr lang="en-US" sz="2000" dirty="0"/>
              <a:t> file</a:t>
            </a:r>
          </a:p>
          <a:p>
            <a:endParaRPr lang="en-US" sz="2000" dirty="0">
              <a:latin typeface="Cambria" panose="02040503050406030204" pitchFamily="18" charset="0"/>
              <a:ea typeface="Cambria" panose="02040503050406030204" pitchFamily="18" charset="0"/>
            </a:endParaRPr>
          </a:p>
          <a:p>
            <a:r>
              <a:rPr lang="en-US" sz="2000" dirty="0">
                <a:hlinkClick r:id="rId4"/>
              </a:rPr>
              <a:t>A more realistic example</a:t>
            </a:r>
            <a:endParaRPr lang="en-US" sz="2000" dirty="0"/>
          </a:p>
          <a:p>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21159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Git tools: Stashing</a:t>
            </a:r>
          </a:p>
        </p:txBody>
      </p:sp>
      <p:sp>
        <p:nvSpPr>
          <p:cNvPr id="8" name="Date Placeholder 7"/>
          <p:cNvSpPr>
            <a:spLocks noGrp="1"/>
          </p:cNvSpPr>
          <p:nvPr>
            <p:ph type="dt" idx="10"/>
          </p:nvPr>
        </p:nvSpPr>
        <p:spPr/>
        <p:txBody>
          <a:bodyPr/>
          <a:lstStyle/>
          <a:p>
            <a:fld id="{32ACEF76-877B-4270-89A0-BB2C034A2901}" type="datetime1">
              <a:rPr lang="en-US" smtClean="0"/>
              <a:t>1/25/2020</a:t>
            </a:fld>
            <a:endParaRPr lang="en-US"/>
          </a:p>
        </p:txBody>
      </p:sp>
      <p:sp>
        <p:nvSpPr>
          <p:cNvPr id="7" name="Footer Placeholder 6"/>
          <p:cNvSpPr>
            <a:spLocks noGrp="1"/>
          </p:cNvSpPr>
          <p:nvPr>
            <p:ph type="ftr" idx="11"/>
          </p:nvPr>
        </p:nvSpPr>
        <p:spPr/>
        <p:txBody>
          <a:bodyPr/>
          <a:lstStyle/>
          <a:p>
            <a:r>
              <a:rPr lang="en-US"/>
              <a:t>mdst.club</a:t>
            </a:r>
            <a:endParaRPr lang="en-US" dirty="0"/>
          </a:p>
        </p:txBody>
      </p:sp>
      <p:sp>
        <p:nvSpPr>
          <p:cNvPr id="9" name="Slide Number Placeholder 8"/>
          <p:cNvSpPr>
            <a:spLocks noGrp="1"/>
          </p:cNvSpPr>
          <p:nvPr>
            <p:ph type="sldNum" idx="12"/>
          </p:nvPr>
        </p:nvSpPr>
        <p:spPr/>
        <p:txBody>
          <a:bodyPr/>
          <a:lstStyle/>
          <a:p>
            <a:fld id="{00000000-1234-1234-1234-123412341234}" type="slidenum">
              <a:rPr lang="en-US" smtClean="0"/>
              <a:pPr/>
              <a:t>36</a:t>
            </a:fld>
            <a:endParaRPr lang="en-US"/>
          </a:p>
        </p:txBody>
      </p:sp>
      <p:sp>
        <p:nvSpPr>
          <p:cNvPr id="4" name="Text Placeholder 3"/>
          <p:cNvSpPr>
            <a:spLocks noGrp="1"/>
          </p:cNvSpPr>
          <p:nvPr>
            <p:ph type="body" sz="quarter" idx="13"/>
          </p:nvPr>
        </p:nvSpPr>
        <p:spPr/>
        <p:txBody>
          <a:bodyPr>
            <a:normAutofit/>
          </a:bodyPr>
          <a:lstStyle/>
          <a:p>
            <a:r>
              <a:rPr lang="en-US" dirty="0"/>
              <a:t>Temporarily save your code</a:t>
            </a:r>
          </a:p>
        </p:txBody>
      </p:sp>
      <p:sp>
        <p:nvSpPr>
          <p:cNvPr id="2" name="Content Placeholder 1">
            <a:extLst>
              <a:ext uri="{FF2B5EF4-FFF2-40B4-BE49-F238E27FC236}">
                <a16:creationId xmlns:a16="http://schemas.microsoft.com/office/drawing/2014/main" id="{7F294987-C1FE-4B93-83F2-2BA9362593B6}"/>
              </a:ext>
            </a:extLst>
          </p:cNvPr>
          <p:cNvSpPr>
            <a:spLocks noGrp="1"/>
          </p:cNvSpPr>
          <p:nvPr>
            <p:ph sz="quarter" idx="14"/>
          </p:nvPr>
        </p:nvSpPr>
        <p:spPr/>
        <p:txBody>
          <a:bodyPr>
            <a:normAutofit fontScale="47500" lnSpcReduction="20000"/>
          </a:bodyPr>
          <a:lstStyle/>
          <a:p>
            <a:endParaRPr lang="en-US" dirty="0">
              <a:solidFill>
                <a:schemeClr val="tx1">
                  <a:lumMod val="50000"/>
                  <a:lumOff val="50000"/>
                </a:schemeClr>
              </a:solidFill>
              <a:latin typeface="Consolas" panose="020B0609020204030204" pitchFamily="49" charset="0"/>
            </a:endParaRPr>
          </a:p>
          <a:p>
            <a:r>
              <a:rPr lang="en-US" dirty="0"/>
              <a:t>When you need to switch between the branches, but are not ready to push the changes you can use stashing area:</a:t>
            </a:r>
          </a:p>
          <a:p>
            <a:r>
              <a:rPr lang="en-US" dirty="0"/>
              <a:t># push changes to the stashing area</a:t>
            </a:r>
          </a:p>
          <a:p>
            <a:pPr marL="114300" indent="0">
              <a:buNone/>
            </a:pPr>
            <a:r>
              <a:rPr lang="en-US" b="1" dirty="0"/>
              <a:t>      git stash</a:t>
            </a:r>
          </a:p>
          <a:p>
            <a:endParaRPr lang="en-US" dirty="0"/>
          </a:p>
          <a:p>
            <a:r>
              <a:rPr lang="en-US" dirty="0"/>
              <a:t># list stashes</a:t>
            </a:r>
          </a:p>
          <a:p>
            <a:pPr marL="114300" indent="0">
              <a:buNone/>
            </a:pPr>
            <a:r>
              <a:rPr lang="en-US" b="1" dirty="0"/>
              <a:t>      git stash list</a:t>
            </a:r>
          </a:p>
          <a:p>
            <a:r>
              <a:rPr lang="en-US" dirty="0"/>
              <a:t>Now you can switch branches and do other work. </a:t>
            </a:r>
          </a:p>
          <a:p>
            <a:endParaRPr lang="en-US" dirty="0">
              <a:solidFill>
                <a:schemeClr val="tx1">
                  <a:lumMod val="50000"/>
                  <a:lumOff val="50000"/>
                </a:schemeClr>
              </a:solidFill>
              <a:latin typeface="Consolas" panose="020B0609020204030204" pitchFamily="49" charset="0"/>
            </a:endParaRPr>
          </a:p>
          <a:p>
            <a:r>
              <a:rPr lang="en-US" dirty="0"/>
              <a:t>Once you are back to your master branch and are ready to continue your work you can pull stashed files back:</a:t>
            </a:r>
          </a:p>
          <a:p>
            <a:r>
              <a:rPr lang="en-US" dirty="0"/>
              <a:t># pull stashed file into your working area</a:t>
            </a:r>
          </a:p>
          <a:p>
            <a:pPr marL="114300" indent="0">
              <a:buNone/>
            </a:pPr>
            <a:r>
              <a:rPr lang="en-US" b="1" dirty="0"/>
              <a:t>      git stash apply</a:t>
            </a:r>
          </a:p>
          <a:p>
            <a:pPr marL="114300" indent="0">
              <a:buNone/>
            </a:pPr>
            <a:endParaRPr lang="en-US" b="1" dirty="0"/>
          </a:p>
          <a:p>
            <a:pPr marL="571500" indent="-457200"/>
            <a:r>
              <a:rPr lang="en-US" dirty="0"/>
              <a:t>Think careful regarding</a:t>
            </a:r>
          </a:p>
          <a:p>
            <a:pPr marL="114300" indent="0">
              <a:buNone/>
            </a:pPr>
            <a:r>
              <a:rPr lang="en-US" dirty="0"/>
              <a:t>           [-k|--[no-]keep-index] [-u|--include-untracked]</a:t>
            </a:r>
          </a:p>
          <a:p>
            <a:endParaRPr lang="en-US" dirty="0"/>
          </a:p>
          <a:p>
            <a:endParaRPr lang="en-US" dirty="0"/>
          </a:p>
          <a:p>
            <a:endParaRPr lang="en-US" dirty="0"/>
          </a:p>
        </p:txBody>
      </p:sp>
    </p:spTree>
    <p:extLst>
      <p:ext uri="{BB962C8B-B14F-4D97-AF65-F5344CB8AC3E}">
        <p14:creationId xmlns:p14="http://schemas.microsoft.com/office/powerpoint/2010/main" val="1505236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Git tools: </a:t>
            </a:r>
            <a:r>
              <a:rPr lang="en-US" dirty="0" err="1"/>
              <a:t>RefLog</a:t>
            </a:r>
            <a:endParaRPr lang="en-US" dirty="0"/>
          </a:p>
        </p:txBody>
      </p:sp>
      <p:sp>
        <p:nvSpPr>
          <p:cNvPr id="7" name="Date Placeholder 6"/>
          <p:cNvSpPr>
            <a:spLocks noGrp="1"/>
          </p:cNvSpPr>
          <p:nvPr>
            <p:ph type="dt" idx="10"/>
          </p:nvPr>
        </p:nvSpPr>
        <p:spPr/>
        <p:txBody>
          <a:bodyPr/>
          <a:lstStyle/>
          <a:p>
            <a:fld id="{385C1296-65D2-4FE7-B364-8E0F00648FA8}" type="datetime1">
              <a:rPr lang="en-US" smtClean="0"/>
              <a:t>1/25/2020</a:t>
            </a:fld>
            <a:endParaRPr lang="en-US"/>
          </a:p>
        </p:txBody>
      </p:sp>
      <p:sp>
        <p:nvSpPr>
          <p:cNvPr id="6" name="Footer Placeholder 5"/>
          <p:cNvSpPr>
            <a:spLocks noGrp="1"/>
          </p:cNvSpPr>
          <p:nvPr>
            <p:ph type="ftr" idx="11"/>
          </p:nvPr>
        </p:nvSpPr>
        <p:spPr/>
        <p:txBody>
          <a:bodyPr/>
          <a:lstStyle/>
          <a:p>
            <a:r>
              <a:rPr lang="en-US"/>
              <a:t>mdst.club</a:t>
            </a:r>
            <a:endParaRPr lang="en-US" dirty="0"/>
          </a:p>
        </p:txBody>
      </p:sp>
      <p:sp>
        <p:nvSpPr>
          <p:cNvPr id="8" name="Slide Number Placeholder 7"/>
          <p:cNvSpPr>
            <a:spLocks noGrp="1"/>
          </p:cNvSpPr>
          <p:nvPr>
            <p:ph type="sldNum" idx="12"/>
          </p:nvPr>
        </p:nvSpPr>
        <p:spPr/>
        <p:txBody>
          <a:bodyPr/>
          <a:lstStyle/>
          <a:p>
            <a:fld id="{00000000-1234-1234-1234-123412341234}" type="slidenum">
              <a:rPr lang="en-US" smtClean="0"/>
              <a:pPr/>
              <a:t>37</a:t>
            </a:fld>
            <a:endParaRPr lang="en-US"/>
          </a:p>
        </p:txBody>
      </p:sp>
      <p:sp>
        <p:nvSpPr>
          <p:cNvPr id="9" name="Text Placeholder 8">
            <a:extLst>
              <a:ext uri="{FF2B5EF4-FFF2-40B4-BE49-F238E27FC236}">
                <a16:creationId xmlns:a16="http://schemas.microsoft.com/office/drawing/2014/main" id="{C8FD64DF-F5FC-47D9-83DB-57FFCE7E645F}"/>
              </a:ext>
            </a:extLst>
          </p:cNvPr>
          <p:cNvSpPr>
            <a:spLocks noGrp="1"/>
          </p:cNvSpPr>
          <p:nvPr>
            <p:ph type="body" sz="quarter" idx="13"/>
          </p:nvPr>
        </p:nvSpPr>
        <p:spPr/>
        <p:txBody>
          <a:bodyPr/>
          <a:lstStyle/>
          <a:p>
            <a:r>
              <a:rPr lang="en-US" dirty="0"/>
              <a:t>Revisiting “lost” history</a:t>
            </a:r>
          </a:p>
          <a:p>
            <a:endParaRPr lang="en-US" dirty="0"/>
          </a:p>
          <a:p>
            <a:endParaRPr lang="en-US" dirty="0"/>
          </a:p>
        </p:txBody>
      </p:sp>
      <p:pic>
        <p:nvPicPr>
          <p:cNvPr id="13" name="Content Placeholder 12">
            <a:extLst>
              <a:ext uri="{FF2B5EF4-FFF2-40B4-BE49-F238E27FC236}">
                <a16:creationId xmlns:a16="http://schemas.microsoft.com/office/drawing/2014/main" id="{0E12CBAF-B29B-4774-953C-4317E60060BE}"/>
              </a:ext>
            </a:extLst>
          </p:cNvPr>
          <p:cNvPicPr>
            <a:picLocks noGrp="1" noChangeAspect="1"/>
          </p:cNvPicPr>
          <p:nvPr>
            <p:ph sz="quarter" idx="14"/>
          </p:nvPr>
        </p:nvPicPr>
        <p:blipFill>
          <a:blip r:embed="rId3"/>
          <a:stretch>
            <a:fillRect/>
          </a:stretch>
        </p:blipFill>
        <p:spPr>
          <a:xfrm>
            <a:off x="2670052" y="2476318"/>
            <a:ext cx="7155523" cy="1572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61800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dirty="0"/>
              <a:t>Dangerous Commands</a:t>
            </a:r>
          </a:p>
        </p:txBody>
      </p:sp>
      <p:sp>
        <p:nvSpPr>
          <p:cNvPr id="6" name="Text Placeholder 5"/>
          <p:cNvSpPr>
            <a:spLocks noGrp="1"/>
          </p:cNvSpPr>
          <p:nvPr>
            <p:ph type="body" idx="1"/>
          </p:nvPr>
        </p:nvSpPr>
        <p:spPr/>
        <p:txBody>
          <a:bodyPr/>
          <a:lstStyle/>
          <a:p>
            <a:r>
              <a:rPr lang="en-US" dirty="0"/>
              <a:t>git checkout -- &lt;file&gt;</a:t>
            </a:r>
          </a:p>
          <a:p>
            <a:r>
              <a:rPr lang="en-US" dirty="0"/>
              <a:t>git reset --hard</a:t>
            </a:r>
          </a:p>
          <a:p>
            <a:r>
              <a:rPr lang="en-US" dirty="0"/>
              <a:t>git rebase</a:t>
            </a:r>
          </a:p>
          <a:p>
            <a:r>
              <a:rPr lang="en-US" dirty="0"/>
              <a:t>git stash</a:t>
            </a:r>
          </a:p>
          <a:p>
            <a:endParaRPr lang="en-US" dirty="0"/>
          </a:p>
        </p:txBody>
      </p:sp>
      <p:sp>
        <p:nvSpPr>
          <p:cNvPr id="7" name="Footer Placeholder 6"/>
          <p:cNvSpPr>
            <a:spLocks noGrp="1"/>
          </p:cNvSpPr>
          <p:nvPr>
            <p:ph type="ftr" idx="11"/>
          </p:nvPr>
        </p:nvSpPr>
        <p:spPr/>
        <p:txBody>
          <a:bodyPr/>
          <a:lstStyle/>
          <a:p>
            <a:r>
              <a:rPr lang="en-US"/>
              <a:t>mdst.club</a:t>
            </a:r>
            <a:endParaRPr lang="en-US" dirty="0"/>
          </a:p>
        </p:txBody>
      </p:sp>
      <p:sp>
        <p:nvSpPr>
          <p:cNvPr id="8" name="Date Placeholder 7"/>
          <p:cNvSpPr>
            <a:spLocks noGrp="1"/>
          </p:cNvSpPr>
          <p:nvPr>
            <p:ph type="dt" idx="10"/>
          </p:nvPr>
        </p:nvSpPr>
        <p:spPr/>
        <p:txBody>
          <a:bodyPr/>
          <a:lstStyle/>
          <a:p>
            <a:fld id="{989482C2-9C68-480D-80A7-259C62800AA5}" type="datetime1">
              <a:rPr lang="en-US" smtClean="0"/>
              <a:t>1/25/2020</a:t>
            </a:fld>
            <a:endParaRPr lang="en-US"/>
          </a:p>
        </p:txBody>
      </p:sp>
      <p:sp>
        <p:nvSpPr>
          <p:cNvPr id="9" name="Slide Number Placeholder 8"/>
          <p:cNvSpPr>
            <a:spLocks noGrp="1"/>
          </p:cNvSpPr>
          <p:nvPr>
            <p:ph type="sldNum" idx="12"/>
          </p:nvPr>
        </p:nvSpPr>
        <p:spPr/>
        <p:txBody>
          <a:bodyPr/>
          <a:lstStyle/>
          <a:p>
            <a:fld id="{00000000-1234-1234-1234-123412341234}" type="slidenum">
              <a:rPr lang="en-US" smtClean="0"/>
              <a:pPr/>
              <a:t>38</a:t>
            </a:fld>
            <a:endParaRPr lang="en-US"/>
          </a:p>
        </p:txBody>
      </p:sp>
    </p:spTree>
    <p:extLst>
      <p:ext uri="{BB962C8B-B14F-4D97-AF65-F5344CB8AC3E}">
        <p14:creationId xmlns:p14="http://schemas.microsoft.com/office/powerpoint/2010/main" val="3672944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dirty="0"/>
              <a:t>Good Practices</a:t>
            </a:r>
          </a:p>
        </p:txBody>
      </p:sp>
      <p:sp>
        <p:nvSpPr>
          <p:cNvPr id="6" name="Text Placeholder 5"/>
          <p:cNvSpPr>
            <a:spLocks noGrp="1"/>
          </p:cNvSpPr>
          <p:nvPr>
            <p:ph type="body" idx="1"/>
          </p:nvPr>
        </p:nvSpPr>
        <p:spPr>
          <a:xfrm>
            <a:off x="560639" y="1521013"/>
            <a:ext cx="11070722" cy="4282224"/>
          </a:xfrm>
        </p:spPr>
        <p:txBody>
          <a:bodyPr/>
          <a:lstStyle/>
          <a:p>
            <a:endParaRPr lang="en-US" dirty="0"/>
          </a:p>
          <a:p>
            <a:r>
              <a:rPr lang="en-US" dirty="0">
                <a:hlinkClick r:id="rId3"/>
              </a:rPr>
              <a:t>Commit Often, Perfect Later, Publish Once</a:t>
            </a:r>
            <a:endParaRPr lang="en-US" dirty="0"/>
          </a:p>
          <a:p>
            <a:r>
              <a:rPr lang="en-US" dirty="0"/>
              <a:t>Try to write meaningful &amp; comprehensive commit messages</a:t>
            </a:r>
          </a:p>
          <a:p>
            <a:r>
              <a:rPr lang="en-US" dirty="0"/>
              <a:t>Do not steal others’ work in PR</a:t>
            </a:r>
          </a:p>
          <a:p>
            <a:r>
              <a:rPr lang="en-US" dirty="0"/>
              <a:t>PR early then ready</a:t>
            </a:r>
            <a:endParaRPr lang="en-US" dirty="0">
              <a:hlinkClick r:id="rId4"/>
            </a:endParaRPr>
          </a:p>
          <a:p>
            <a:r>
              <a:rPr lang="en-US" dirty="0">
                <a:hlinkClick r:id="rId4"/>
              </a:rPr>
              <a:t>Other Good Practices</a:t>
            </a:r>
            <a:endParaRPr lang="en-US" dirty="0"/>
          </a:p>
          <a:p>
            <a:endParaRPr lang="en-US" dirty="0"/>
          </a:p>
        </p:txBody>
      </p:sp>
      <p:sp>
        <p:nvSpPr>
          <p:cNvPr id="7" name="Footer Placeholder 6"/>
          <p:cNvSpPr>
            <a:spLocks noGrp="1"/>
          </p:cNvSpPr>
          <p:nvPr>
            <p:ph type="ftr" idx="11"/>
          </p:nvPr>
        </p:nvSpPr>
        <p:spPr/>
        <p:txBody>
          <a:bodyPr/>
          <a:lstStyle/>
          <a:p>
            <a:r>
              <a:rPr lang="en-US"/>
              <a:t>mdst.club</a:t>
            </a:r>
            <a:endParaRPr lang="en-US" dirty="0"/>
          </a:p>
        </p:txBody>
      </p:sp>
      <p:sp>
        <p:nvSpPr>
          <p:cNvPr id="8" name="Date Placeholder 7"/>
          <p:cNvSpPr>
            <a:spLocks noGrp="1"/>
          </p:cNvSpPr>
          <p:nvPr>
            <p:ph type="dt" idx="10"/>
          </p:nvPr>
        </p:nvSpPr>
        <p:spPr/>
        <p:txBody>
          <a:bodyPr/>
          <a:lstStyle/>
          <a:p>
            <a:fld id="{59AE4E48-A929-454F-B970-0A61E0BA672C}" type="datetime1">
              <a:rPr lang="en-US" smtClean="0"/>
              <a:t>1/25/2020</a:t>
            </a:fld>
            <a:endParaRPr lang="en-US"/>
          </a:p>
        </p:txBody>
      </p:sp>
      <p:sp>
        <p:nvSpPr>
          <p:cNvPr id="9" name="Slide Number Placeholder 8"/>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3079504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609600" y="152400"/>
            <a:ext cx="10972800" cy="1143000"/>
          </a:xfrm>
        </p:spPr>
        <p:txBody>
          <a:bodyPr/>
          <a:lstStyle/>
          <a:p>
            <a:r>
              <a:rPr lang="en-US" dirty="0"/>
              <a:t>Installation</a:t>
            </a:r>
          </a:p>
        </p:txBody>
      </p:sp>
      <p:sp>
        <p:nvSpPr>
          <p:cNvPr id="110" name="Google Shape;110;p16"/>
          <p:cNvSpPr txBox="1">
            <a:spLocks noGrp="1"/>
          </p:cNvSpPr>
          <p:nvPr>
            <p:ph type="body" idx="1"/>
          </p:nvPr>
        </p:nvSpPr>
        <p:spPr/>
        <p:txBody>
          <a:bodyPr>
            <a:normAutofit/>
          </a:bodyPr>
          <a:lstStyle/>
          <a:p>
            <a:pPr marL="114300" indent="0">
              <a:buNone/>
            </a:pPr>
            <a:r>
              <a:rPr lang="en-US" dirty="0"/>
              <a:t>Follow the Command Line Tools Section:</a:t>
            </a:r>
          </a:p>
          <a:p>
            <a:r>
              <a:rPr lang="en-US" dirty="0">
                <a:hlinkClick r:id="rId3"/>
              </a:rPr>
              <a:t>https://eecs280staff.github.io/p1-stats/setup.html#command-line-tools</a:t>
            </a:r>
            <a:endParaRPr lang="en-US" dirty="0"/>
          </a:p>
          <a:p>
            <a:endParaRPr lang="en-US" dirty="0"/>
          </a:p>
        </p:txBody>
      </p:sp>
      <p:sp>
        <p:nvSpPr>
          <p:cNvPr id="8" name="Footer Placeholder 7"/>
          <p:cNvSpPr>
            <a:spLocks noGrp="1"/>
          </p:cNvSpPr>
          <p:nvPr>
            <p:ph type="ftr" idx="11"/>
          </p:nvPr>
        </p:nvSpPr>
        <p:spPr/>
        <p:txBody>
          <a:bodyPr/>
          <a:lstStyle/>
          <a:p>
            <a:r>
              <a:rPr lang="en-US"/>
              <a:t>mdst.club</a:t>
            </a:r>
            <a:endParaRPr lang="en-US" dirty="0"/>
          </a:p>
        </p:txBody>
      </p:sp>
      <p:sp>
        <p:nvSpPr>
          <p:cNvPr id="9" name="Date Placeholder 8"/>
          <p:cNvSpPr>
            <a:spLocks noGrp="1"/>
          </p:cNvSpPr>
          <p:nvPr>
            <p:ph type="dt" idx="10"/>
          </p:nvPr>
        </p:nvSpPr>
        <p:spPr/>
        <p:txBody>
          <a:bodyPr/>
          <a:lstStyle/>
          <a:p>
            <a:fld id="{71996496-8289-4344-A8FF-B175D1AC751D}" type="datetime1">
              <a:rPr lang="en-US" smtClean="0"/>
              <a:t>1/25/2020</a:t>
            </a:fld>
            <a:endParaRPr lang="en-US"/>
          </a:p>
        </p:txBody>
      </p:sp>
      <p:sp>
        <p:nvSpPr>
          <p:cNvPr id="10" name="Slide Number Placeholder 9"/>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2919450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a:t>Question</a:t>
            </a:r>
            <a:endParaRPr lang="en-US" dirty="0"/>
          </a:p>
        </p:txBody>
      </p:sp>
      <p:sp>
        <p:nvSpPr>
          <p:cNvPr id="6" name="Text Placeholder 5"/>
          <p:cNvSpPr>
            <a:spLocks noGrp="1"/>
          </p:cNvSpPr>
          <p:nvPr>
            <p:ph type="body"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1872604" y="1457609"/>
            <a:ext cx="8446792" cy="44550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Footer Placeholder 6"/>
          <p:cNvSpPr>
            <a:spLocks noGrp="1"/>
          </p:cNvSpPr>
          <p:nvPr>
            <p:ph type="ftr" idx="11"/>
          </p:nvPr>
        </p:nvSpPr>
        <p:spPr/>
        <p:txBody>
          <a:bodyPr/>
          <a:lstStyle/>
          <a:p>
            <a:r>
              <a:rPr lang="en-US"/>
              <a:t>mdst.club</a:t>
            </a:r>
            <a:endParaRPr lang="en-US" dirty="0"/>
          </a:p>
        </p:txBody>
      </p:sp>
      <p:sp>
        <p:nvSpPr>
          <p:cNvPr id="8" name="Date Placeholder 7"/>
          <p:cNvSpPr>
            <a:spLocks noGrp="1"/>
          </p:cNvSpPr>
          <p:nvPr>
            <p:ph type="dt" idx="10"/>
          </p:nvPr>
        </p:nvSpPr>
        <p:spPr/>
        <p:txBody>
          <a:bodyPr/>
          <a:lstStyle/>
          <a:p>
            <a:fld id="{0A744351-0ED6-4A61-A27E-BD95DDB0CF75}" type="datetime1">
              <a:rPr lang="en-US" smtClean="0"/>
              <a:t>1/25/2020</a:t>
            </a:fld>
            <a:endParaRPr lang="en-US"/>
          </a:p>
        </p:txBody>
      </p:sp>
      <p:sp>
        <p:nvSpPr>
          <p:cNvPr id="9" name="Slide Number Placeholder 8"/>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324525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dirty="0"/>
              <a:t>Next Steps</a:t>
            </a:r>
          </a:p>
        </p:txBody>
      </p:sp>
      <p:sp>
        <p:nvSpPr>
          <p:cNvPr id="6" name="Text Placeholder 5"/>
          <p:cNvSpPr>
            <a:spLocks noGrp="1"/>
          </p:cNvSpPr>
          <p:nvPr>
            <p:ph type="body" idx="1"/>
          </p:nvPr>
        </p:nvSpPr>
        <p:spPr/>
        <p:txBody>
          <a:bodyPr>
            <a:normAutofit/>
          </a:bodyPr>
          <a:lstStyle/>
          <a:p>
            <a:r>
              <a:rPr lang="en-US" dirty="0">
                <a:solidFill>
                  <a:schemeClr val="tx1">
                    <a:lumMod val="50000"/>
                    <a:lumOff val="50000"/>
                  </a:schemeClr>
                </a:solidFill>
                <a:latin typeface="Consolas" panose="020B0609020204030204" pitchFamily="49" charset="0"/>
                <a:hlinkClick r:id="rId3"/>
              </a:rPr>
              <a:t>Git Official Website</a:t>
            </a:r>
            <a:endParaRPr lang="en-US" dirty="0">
              <a:solidFill>
                <a:schemeClr val="tx1">
                  <a:lumMod val="50000"/>
                  <a:lumOff val="50000"/>
                </a:schemeClr>
              </a:solidFill>
              <a:latin typeface="Consolas" panose="020B0609020204030204" pitchFamily="49" charset="0"/>
            </a:endParaRPr>
          </a:p>
          <a:p>
            <a:r>
              <a:rPr lang="en-US" dirty="0">
                <a:solidFill>
                  <a:schemeClr val="tx1">
                    <a:lumMod val="50000"/>
                    <a:lumOff val="50000"/>
                  </a:schemeClr>
                </a:solidFill>
                <a:latin typeface="Consolas" panose="020B0609020204030204" pitchFamily="49" charset="0"/>
              </a:rPr>
              <a:t>Hooks</a:t>
            </a:r>
          </a:p>
          <a:p>
            <a:r>
              <a:rPr lang="en-US" dirty="0" err="1">
                <a:solidFill>
                  <a:schemeClr val="tx1">
                    <a:lumMod val="50000"/>
                    <a:lumOff val="50000"/>
                  </a:schemeClr>
                </a:solidFill>
                <a:latin typeface="Consolas" panose="020B0609020204030204" pitchFamily="49" charset="0"/>
              </a:rPr>
              <a:t>Github</a:t>
            </a:r>
            <a:endParaRPr lang="en-US" dirty="0">
              <a:solidFill>
                <a:schemeClr val="tx1">
                  <a:lumMod val="50000"/>
                  <a:lumOff val="50000"/>
                </a:schemeClr>
              </a:solidFill>
              <a:latin typeface="Consolas" panose="020B0609020204030204" pitchFamily="49" charset="0"/>
            </a:endParaRPr>
          </a:p>
          <a:p>
            <a:r>
              <a:rPr lang="en-US" dirty="0" err="1">
                <a:solidFill>
                  <a:schemeClr val="tx1">
                    <a:lumMod val="50000"/>
                    <a:lumOff val="50000"/>
                  </a:schemeClr>
                </a:solidFill>
                <a:latin typeface="Consolas" panose="020B0609020204030204" pitchFamily="49" charset="0"/>
                <a:hlinkClick r:id="rId3"/>
              </a:rPr>
              <a:t>ProGit</a:t>
            </a:r>
            <a:endParaRPr lang="en-US" dirty="0"/>
          </a:p>
          <a:p>
            <a:endParaRPr lang="en-US" dirty="0"/>
          </a:p>
        </p:txBody>
      </p:sp>
      <p:sp>
        <p:nvSpPr>
          <p:cNvPr id="7" name="Footer Placeholder 6"/>
          <p:cNvSpPr>
            <a:spLocks noGrp="1"/>
          </p:cNvSpPr>
          <p:nvPr>
            <p:ph type="ftr" idx="11"/>
          </p:nvPr>
        </p:nvSpPr>
        <p:spPr/>
        <p:txBody>
          <a:bodyPr/>
          <a:lstStyle/>
          <a:p>
            <a:r>
              <a:rPr lang="en-US"/>
              <a:t>mdst.club</a:t>
            </a:r>
            <a:endParaRPr lang="en-US" dirty="0"/>
          </a:p>
        </p:txBody>
      </p:sp>
      <p:sp>
        <p:nvSpPr>
          <p:cNvPr id="8" name="Date Placeholder 7"/>
          <p:cNvSpPr>
            <a:spLocks noGrp="1"/>
          </p:cNvSpPr>
          <p:nvPr>
            <p:ph type="dt" idx="10"/>
          </p:nvPr>
        </p:nvSpPr>
        <p:spPr/>
        <p:txBody>
          <a:bodyPr/>
          <a:lstStyle/>
          <a:p>
            <a:fld id="{932A40EF-F534-43AB-BF12-466D474F62E6}" type="datetime1">
              <a:rPr lang="en-US" smtClean="0"/>
              <a:t>1/25/2020</a:t>
            </a:fld>
            <a:endParaRPr lang="en-US"/>
          </a:p>
        </p:txBody>
      </p:sp>
      <p:sp>
        <p:nvSpPr>
          <p:cNvPr id="9" name="Slide Number Placeholder 8"/>
          <p:cNvSpPr>
            <a:spLocks noGrp="1"/>
          </p:cNvSpPr>
          <p:nvPr>
            <p:ph type="sldNum" idx="12"/>
          </p:nvPr>
        </p:nvSpPr>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3141944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ctrTitle"/>
          </p:nvPr>
        </p:nvSpPr>
        <p:spPr/>
        <p:txBody>
          <a:bodyPr/>
          <a:lstStyle/>
          <a:p>
            <a:r>
              <a:rPr lang="en-US"/>
              <a:t>Thank You!</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08458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09600" y="152400"/>
            <a:ext cx="10972800" cy="1143000"/>
          </a:xfrm>
        </p:spPr>
        <p:txBody>
          <a:bodyPr/>
          <a:lstStyle/>
          <a:p>
            <a:r>
              <a:rPr lang="en-US" dirty="0"/>
              <a:t>History</a:t>
            </a:r>
          </a:p>
        </p:txBody>
      </p:sp>
      <p:sp>
        <p:nvSpPr>
          <p:cNvPr id="8" name="Text Placeholder 7"/>
          <p:cNvSpPr>
            <a:spLocks noGrp="1"/>
          </p:cNvSpPr>
          <p:nvPr>
            <p:ph type="body" idx="1"/>
          </p:nvPr>
        </p:nvSpPr>
        <p:spPr/>
        <p:txBody>
          <a:bodyPr>
            <a:normAutofit/>
          </a:bodyPr>
          <a:lstStyle/>
          <a:p>
            <a:r>
              <a:rPr lang="en-US" dirty="0"/>
              <a:t>Created by Linus Torvalds, creator of Linux, in 2005</a:t>
            </a:r>
          </a:p>
          <a:p>
            <a:r>
              <a:rPr lang="en-US" dirty="0"/>
              <a:t>Designed to do </a:t>
            </a:r>
            <a:r>
              <a:rPr lang="en-US" dirty="0">
                <a:solidFill>
                  <a:srgbClr val="FF0000"/>
                </a:solidFill>
              </a:rPr>
              <a:t>version control </a:t>
            </a:r>
            <a:r>
              <a:rPr lang="en-US" dirty="0"/>
              <a:t>on Linux kernel</a:t>
            </a:r>
          </a:p>
          <a:p>
            <a:r>
              <a:rPr lang="en-US" dirty="0"/>
              <a:t>Now used to version control virtually everything</a:t>
            </a:r>
          </a:p>
          <a:p>
            <a:pPr>
              <a:spcBef>
                <a:spcPts val="0"/>
              </a:spcBef>
            </a:pPr>
            <a:endParaRPr lang="en-US" dirty="0"/>
          </a:p>
          <a:p>
            <a:pPr marL="514350" indent="-514350">
              <a:buFont typeface="Arial" panose="020B0604020202020204" pitchFamily="34" charset="0"/>
              <a:buChar char="•"/>
            </a:pPr>
            <a:endParaRPr lang="en-US" dirty="0"/>
          </a:p>
          <a:p>
            <a:pPr indent="-457200"/>
            <a:endParaRPr lang="en-US" dirty="0"/>
          </a:p>
          <a:p>
            <a:endParaRPr lang="en-US" dirty="0"/>
          </a:p>
        </p:txBody>
      </p:sp>
      <p:sp>
        <p:nvSpPr>
          <p:cNvPr id="9" name="Footer Placeholder 8"/>
          <p:cNvSpPr>
            <a:spLocks noGrp="1"/>
          </p:cNvSpPr>
          <p:nvPr>
            <p:ph type="ftr" idx="11"/>
          </p:nvPr>
        </p:nvSpPr>
        <p:spPr/>
        <p:txBody>
          <a:bodyPr/>
          <a:lstStyle/>
          <a:p>
            <a:r>
              <a:rPr lang="en-US"/>
              <a:t>mdst.club</a:t>
            </a:r>
            <a:endParaRPr lang="en-US" dirty="0"/>
          </a:p>
        </p:txBody>
      </p:sp>
      <p:sp>
        <p:nvSpPr>
          <p:cNvPr id="10" name="Date Placeholder 9"/>
          <p:cNvSpPr>
            <a:spLocks noGrp="1"/>
          </p:cNvSpPr>
          <p:nvPr>
            <p:ph type="dt" idx="10"/>
          </p:nvPr>
        </p:nvSpPr>
        <p:spPr/>
        <p:txBody>
          <a:bodyPr/>
          <a:lstStyle/>
          <a:p>
            <a:fld id="{1209B4C8-CD46-4347-BD16-F27FF98C1FCD}" type="datetime1">
              <a:rPr lang="en-US" smtClean="0"/>
              <a:t>1/25/2020</a:t>
            </a:fld>
            <a:endParaRPr lang="en-US"/>
          </a:p>
        </p:txBody>
      </p:sp>
      <p:sp>
        <p:nvSpPr>
          <p:cNvPr id="11" name="Slide Number Placeholder 10"/>
          <p:cNvSpPr>
            <a:spLocks noGrp="1"/>
          </p:cNvSpPr>
          <p:nvPr>
            <p:ph type="sldNum" idx="12"/>
          </p:nvPr>
        </p:nvSpPr>
        <p:spPr/>
        <p:txBody>
          <a:bodyPr/>
          <a:lstStyle/>
          <a:p>
            <a:fld id="{00000000-1234-1234-1234-123412341234}" type="slidenum">
              <a:rPr lang="en-US" smtClean="0"/>
              <a:pPr/>
              <a:t>5</a:t>
            </a:fld>
            <a:endParaRPr lang="en-US"/>
          </a:p>
        </p:txBody>
      </p:sp>
    </p:spTree>
    <p:extLst>
      <p:ext uri="{BB962C8B-B14F-4D97-AF65-F5344CB8AC3E}">
        <p14:creationId xmlns:p14="http://schemas.microsoft.com/office/powerpoint/2010/main" val="1009131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Implementation</a:t>
            </a:r>
          </a:p>
        </p:txBody>
      </p:sp>
      <p:sp>
        <p:nvSpPr>
          <p:cNvPr id="4" name="Text Placeholder 3"/>
          <p:cNvSpPr>
            <a:spLocks noGrp="1"/>
          </p:cNvSpPr>
          <p:nvPr>
            <p:ph type="body" idx="2"/>
          </p:nvPr>
        </p:nvSpPr>
        <p:spPr>
          <a:xfrm>
            <a:off x="6416440" y="1910601"/>
            <a:ext cx="5608320" cy="4678363"/>
          </a:xfrm>
        </p:spPr>
        <p:txBody>
          <a:bodyPr/>
          <a:lstStyle/>
          <a:p>
            <a:r>
              <a:rPr lang="en-US" sz="2400" dirty="0"/>
              <a:t>blobs: store changes as compress files</a:t>
            </a:r>
          </a:p>
          <a:p>
            <a:pPr lvl="1"/>
            <a:r>
              <a:rPr lang="en-US" sz="2000" dirty="0"/>
              <a:t>stores incremental changes </a:t>
            </a:r>
          </a:p>
          <a:p>
            <a:pPr lvl="1"/>
            <a:r>
              <a:rPr lang="en-US" sz="2000" dirty="0"/>
              <a:t>in reverse order</a:t>
            </a:r>
          </a:p>
          <a:p>
            <a:r>
              <a:rPr lang="en-US" sz="2400" dirty="0"/>
              <a:t>tree: index hierarchy (hash collision)</a:t>
            </a:r>
          </a:p>
          <a:p>
            <a:pPr lvl="1"/>
            <a:r>
              <a:rPr lang="en-US" sz="2000" dirty="0"/>
              <a:t>points to either a blob or another tree</a:t>
            </a:r>
          </a:p>
          <a:p>
            <a:pPr lvl="1"/>
            <a:r>
              <a:rPr lang="en-US" sz="2000" dirty="0"/>
              <a:t>created along with commits</a:t>
            </a:r>
          </a:p>
          <a:p>
            <a:r>
              <a:rPr lang="en-US" sz="2400" dirty="0"/>
              <a:t>commit: a tree + meta info</a:t>
            </a:r>
          </a:p>
          <a:p>
            <a:pPr lvl="1"/>
            <a:r>
              <a:rPr lang="en-US" sz="2000" dirty="0"/>
              <a:t>represents a snapshot of the repository</a:t>
            </a:r>
          </a:p>
        </p:txBody>
      </p:sp>
      <p:sp>
        <p:nvSpPr>
          <p:cNvPr id="7" name="Date Placeholder 6"/>
          <p:cNvSpPr>
            <a:spLocks noGrp="1"/>
          </p:cNvSpPr>
          <p:nvPr>
            <p:ph type="dt" idx="10"/>
          </p:nvPr>
        </p:nvSpPr>
        <p:spPr/>
        <p:txBody>
          <a:bodyPr/>
          <a:lstStyle/>
          <a:p>
            <a:fld id="{D373CD4B-8E0D-4140-9D73-D374AADD2EAB}" type="datetime1">
              <a:rPr lang="en-US" smtClean="0"/>
              <a:t>1/25/2020</a:t>
            </a:fld>
            <a:endParaRPr lang="en-US"/>
          </a:p>
        </p:txBody>
      </p:sp>
      <p:sp>
        <p:nvSpPr>
          <p:cNvPr id="6" name="Footer Placeholder 5"/>
          <p:cNvSpPr>
            <a:spLocks noGrp="1"/>
          </p:cNvSpPr>
          <p:nvPr>
            <p:ph type="ftr" idx="11"/>
          </p:nvPr>
        </p:nvSpPr>
        <p:spPr/>
        <p:txBody>
          <a:bodyPr/>
          <a:lstStyle/>
          <a:p>
            <a:r>
              <a:rPr lang="en-US" dirty="0" err="1"/>
              <a:t>mdst.club</a:t>
            </a:r>
            <a:endParaRPr lang="en-US" dirty="0"/>
          </a:p>
        </p:txBody>
      </p:sp>
      <p:sp>
        <p:nvSpPr>
          <p:cNvPr id="8" name="Slide Number Placeholder 7"/>
          <p:cNvSpPr>
            <a:spLocks noGrp="1"/>
          </p:cNvSpPr>
          <p:nvPr>
            <p:ph type="sldNum" idx="12"/>
          </p:nvPr>
        </p:nvSpPr>
        <p:spPr/>
        <p:txBody>
          <a:bodyPr/>
          <a:lstStyle/>
          <a:p>
            <a:fld id="{00000000-1234-1234-1234-123412341234}" type="slidenum">
              <a:rPr lang="en-US" smtClean="0"/>
              <a:pPr/>
              <a:t>6</a:t>
            </a:fld>
            <a:endParaRPr lang="en-US"/>
          </a:p>
        </p:txBody>
      </p:sp>
      <p:pic>
        <p:nvPicPr>
          <p:cNvPr id="17" name="Picture Placeholder 8">
            <a:extLst>
              <a:ext uri="{FF2B5EF4-FFF2-40B4-BE49-F238E27FC236}">
                <a16:creationId xmlns:a16="http://schemas.microsoft.com/office/drawing/2014/main" id="{7721C2C8-07AE-449E-8510-A0AEB46BA6BB}"/>
              </a:ext>
            </a:extLst>
          </p:cNvPr>
          <p:cNvPicPr>
            <a:picLocks noGrp="1" noChangeAspect="1"/>
          </p:cNvPicPr>
          <p:nvPr>
            <p:ph type="pic" sz="quarter" idx="4294967295"/>
          </p:nvPr>
        </p:nvPicPr>
        <p:blipFill rotWithShape="1">
          <a:blip r:embed="rId3"/>
          <a:stretch/>
        </p:blipFill>
        <p:spPr>
          <a:xfrm>
            <a:off x="442526" y="1577793"/>
            <a:ext cx="5790857" cy="4113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56611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Collision</a:t>
            </a:r>
          </a:p>
        </p:txBody>
      </p:sp>
      <p:sp>
        <p:nvSpPr>
          <p:cNvPr id="3" name="Text Placeholder 2"/>
          <p:cNvSpPr>
            <a:spLocks noGrp="1"/>
          </p:cNvSpPr>
          <p:nvPr>
            <p:ph type="body" idx="2"/>
          </p:nvPr>
        </p:nvSpPr>
        <p:spPr/>
        <p:txBody>
          <a:bodyPr>
            <a:normAutofit/>
          </a:bodyPr>
          <a:lstStyle/>
          <a:p>
            <a:r>
              <a:rPr lang="en-US" dirty="0"/>
              <a:t>“a SHA-1 collision is less</a:t>
            </a:r>
          </a:p>
          <a:p>
            <a:pPr marL="571500" lvl="1" indent="0">
              <a:buNone/>
            </a:pPr>
            <a:r>
              <a:rPr lang="en-US" dirty="0"/>
              <a:t>likely than every member of your programming team being attacked and killed by</a:t>
            </a:r>
          </a:p>
          <a:p>
            <a:pPr marL="571500" lvl="1" indent="0">
              <a:buNone/>
            </a:pPr>
            <a:r>
              <a:rPr lang="en-US" dirty="0"/>
              <a:t>wolves in unrelated incidents on the same night.”</a:t>
            </a:r>
          </a:p>
          <a:p>
            <a:endParaRPr lang="en-US" dirty="0"/>
          </a:p>
          <a:p>
            <a:pPr marL="114300" indent="0" algn="r">
              <a:buNone/>
            </a:pPr>
            <a:r>
              <a:rPr lang="en-US" dirty="0"/>
              <a:t>-- The Git Bible</a:t>
            </a:r>
          </a:p>
        </p:txBody>
      </p:sp>
      <p:sp>
        <p:nvSpPr>
          <p:cNvPr id="4" name="Date Placeholder 3"/>
          <p:cNvSpPr>
            <a:spLocks noGrp="1"/>
          </p:cNvSpPr>
          <p:nvPr>
            <p:ph type="dt" idx="10"/>
          </p:nvPr>
        </p:nvSpPr>
        <p:spPr/>
        <p:txBody>
          <a:bodyPr/>
          <a:lstStyle/>
          <a:p>
            <a:fld id="{8799E79A-FF9C-4D12-8A6B-9D950137CFF3}" type="datetime1">
              <a:rPr lang="en-US" smtClean="0"/>
              <a:t>1/25/2020</a:t>
            </a:fld>
            <a:endParaRPr lang="en-US"/>
          </a:p>
        </p:txBody>
      </p:sp>
      <p:sp>
        <p:nvSpPr>
          <p:cNvPr id="5" name="Footer Placeholder 4"/>
          <p:cNvSpPr>
            <a:spLocks noGrp="1"/>
          </p:cNvSpPr>
          <p:nvPr>
            <p:ph type="ftr" idx="11"/>
          </p:nvPr>
        </p:nvSpPr>
        <p:spPr/>
        <p:txBody>
          <a:bodyPr/>
          <a:lstStyle/>
          <a:p>
            <a:r>
              <a:rPr lang="en-US"/>
              <a:t>mdst.club</a:t>
            </a:r>
            <a:endParaRPr lang="en-US" dirty="0"/>
          </a:p>
        </p:txBody>
      </p:sp>
      <p:sp>
        <p:nvSpPr>
          <p:cNvPr id="6" name="Slide Number Placeholder 5"/>
          <p:cNvSpPr>
            <a:spLocks noGrp="1"/>
          </p:cNvSpPr>
          <p:nvPr>
            <p:ph type="sldNum" idx="12"/>
          </p:nvPr>
        </p:nvSpPr>
        <p:spPr/>
        <p:txBody>
          <a:bodyPr/>
          <a:lstStyle/>
          <a:p>
            <a:fld id="{00000000-1234-1234-1234-123412341234}" type="slidenum">
              <a:rPr lang="en-US" smtClean="0"/>
              <a:pPr/>
              <a:t>7</a:t>
            </a:fld>
            <a:endParaRPr lang="en-US"/>
          </a:p>
        </p:txBody>
      </p:sp>
      <p:pic>
        <p:nvPicPr>
          <p:cNvPr id="12" name="Picture 2" descr="Security &#10;'First ever' SHA-I hash collision &#10;calculated. All it took were five clever &#10;brains... and 6,610 years of processor &#10;time &#10;Tired old algo underpinning online security must die &#10;now &#10;By John Leyden, Thomas Claburn and Chris Williams &#10;23 Feb 2017 at 18:33 &#10;1130 SHARE V ">
            <a:extLst>
              <a:ext uri="{FF2B5EF4-FFF2-40B4-BE49-F238E27FC236}">
                <a16:creationId xmlns:a16="http://schemas.microsoft.com/office/drawing/2014/main" id="{399645AD-EB9D-4896-B308-6AED0719DD39}"/>
              </a:ext>
            </a:extLst>
          </p:cNvPr>
          <p:cNvPicPr>
            <a:picLocks noGrp="1" noChangeAspect="1" noChangeArrowheads="1"/>
          </p:cNvPicPr>
          <p:nvPr>
            <p:ph type="pic" sz="quarter" idx="4294967295"/>
          </p:nvPr>
        </p:nvPicPr>
        <p:blipFill rotWithShape="1">
          <a:blip r:embed="rId2">
            <a:extLst>
              <a:ext uri="{28A0092B-C50C-407E-A947-70E740481C1C}">
                <a14:useLocalDpi xmlns:a14="http://schemas.microsoft.com/office/drawing/2010/main" val="0"/>
              </a:ext>
            </a:extLst>
          </a:blip>
          <a:stretch/>
        </p:blipFill>
        <p:spPr bwMode="auto">
          <a:xfrm>
            <a:off x="399703" y="1662113"/>
            <a:ext cx="5296593" cy="30083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74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Stages of Changes</a:t>
            </a:r>
          </a:p>
        </p:txBody>
      </p:sp>
      <p:sp>
        <p:nvSpPr>
          <p:cNvPr id="4" name="Date Placeholder 3"/>
          <p:cNvSpPr>
            <a:spLocks noGrp="1"/>
          </p:cNvSpPr>
          <p:nvPr>
            <p:ph type="dt" idx="10"/>
          </p:nvPr>
        </p:nvSpPr>
        <p:spPr/>
        <p:txBody>
          <a:bodyPr/>
          <a:lstStyle/>
          <a:p>
            <a:fld id="{8799E79A-FF9C-4D12-8A6B-9D950137CFF3}" type="datetime1">
              <a:rPr lang="en-US" smtClean="0"/>
              <a:t>1/25/2020</a:t>
            </a:fld>
            <a:endParaRPr lang="en-US"/>
          </a:p>
        </p:txBody>
      </p:sp>
      <p:sp>
        <p:nvSpPr>
          <p:cNvPr id="5" name="Footer Placeholder 4"/>
          <p:cNvSpPr>
            <a:spLocks noGrp="1"/>
          </p:cNvSpPr>
          <p:nvPr>
            <p:ph type="ftr" idx="11"/>
          </p:nvPr>
        </p:nvSpPr>
        <p:spPr/>
        <p:txBody>
          <a:bodyPr/>
          <a:lstStyle/>
          <a:p>
            <a:r>
              <a:rPr lang="en-US"/>
              <a:t>mdst.club</a:t>
            </a:r>
            <a:endParaRPr lang="en-US" dirty="0"/>
          </a:p>
        </p:txBody>
      </p:sp>
      <p:sp>
        <p:nvSpPr>
          <p:cNvPr id="6" name="Slide Number Placeholder 5"/>
          <p:cNvSpPr>
            <a:spLocks noGrp="1"/>
          </p:cNvSpPr>
          <p:nvPr>
            <p:ph type="sldNum" idx="12"/>
          </p:nvPr>
        </p:nvSpPr>
        <p:spPr/>
        <p:txBody>
          <a:bodyPr/>
          <a:lstStyle/>
          <a:p>
            <a:fld id="{00000000-1234-1234-1234-123412341234}" type="slidenum">
              <a:rPr lang="en-US" smtClean="0"/>
              <a:pPr/>
              <a:t>8</a:t>
            </a:fld>
            <a:endParaRPr lang="en-US"/>
          </a:p>
        </p:txBody>
      </p:sp>
      <p:pic>
        <p:nvPicPr>
          <p:cNvPr id="11" name="Picture Placeholder 9">
            <a:extLst>
              <a:ext uri="{FF2B5EF4-FFF2-40B4-BE49-F238E27FC236}">
                <a16:creationId xmlns:a16="http://schemas.microsoft.com/office/drawing/2014/main" id="{D7F2E152-128D-4469-8995-8905B198BA7E}"/>
              </a:ext>
            </a:extLst>
          </p:cNvPr>
          <p:cNvPicPr>
            <a:picLocks noGrp="1" noChangeAspect="1"/>
          </p:cNvPicPr>
          <p:nvPr>
            <p:ph sz="quarter" idx="13"/>
          </p:nvPr>
        </p:nvPicPr>
        <p:blipFill rotWithShape="1">
          <a:blip r:embed="rId3"/>
          <a:srcRect t="33503"/>
          <a:stretch/>
        </p:blipFill>
        <p:spPr>
          <a:xfrm>
            <a:off x="2831278" y="3083061"/>
            <a:ext cx="6529444" cy="3380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58309447-892A-47E0-97D4-915A9C8B6555}"/>
              </a:ext>
            </a:extLst>
          </p:cNvPr>
          <p:cNvPicPr>
            <a:picLocks noChangeAspect="1"/>
          </p:cNvPicPr>
          <p:nvPr/>
        </p:nvPicPr>
        <p:blipFill>
          <a:blip r:embed="rId4"/>
          <a:stretch>
            <a:fillRect/>
          </a:stretch>
        </p:blipFill>
        <p:spPr>
          <a:xfrm>
            <a:off x="2831278" y="1240371"/>
            <a:ext cx="6529444" cy="15747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63667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p:txBody>
          <a:bodyPr/>
          <a:lstStyle/>
          <a:p>
            <a:r>
              <a:rPr lang="en-US" dirty="0"/>
              <a:t>Basic Commands</a:t>
            </a:r>
          </a:p>
        </p:txBody>
      </p:sp>
      <p:sp>
        <p:nvSpPr>
          <p:cNvPr id="6" name="Date Placeholder 5"/>
          <p:cNvSpPr>
            <a:spLocks noGrp="1"/>
          </p:cNvSpPr>
          <p:nvPr>
            <p:ph type="dt" idx="10"/>
          </p:nvPr>
        </p:nvSpPr>
        <p:spPr/>
        <p:txBody>
          <a:bodyPr/>
          <a:lstStyle/>
          <a:p>
            <a:fld id="{CE7E486C-4983-4ACC-8508-3D97779AB80C}" type="datetime1">
              <a:rPr lang="en-US" smtClean="0"/>
              <a:t>1/25/2020</a:t>
            </a:fld>
            <a:endParaRPr lang="en-US"/>
          </a:p>
        </p:txBody>
      </p:sp>
      <p:sp>
        <p:nvSpPr>
          <p:cNvPr id="5" name="Footer Placeholder 4"/>
          <p:cNvSpPr>
            <a:spLocks noGrp="1"/>
          </p:cNvSpPr>
          <p:nvPr>
            <p:ph type="ftr" idx="11"/>
          </p:nvPr>
        </p:nvSpPr>
        <p:spPr/>
        <p:txBody>
          <a:bodyPr/>
          <a:lstStyle/>
          <a:p>
            <a:r>
              <a:rPr lang="en-US" dirty="0" err="1"/>
              <a:t>mdst.club</a:t>
            </a:r>
            <a:endParaRPr lang="en-US" dirty="0"/>
          </a:p>
        </p:txBody>
      </p:sp>
      <p:sp>
        <p:nvSpPr>
          <p:cNvPr id="7" name="Slide Number Placeholder 6"/>
          <p:cNvSpPr>
            <a:spLocks noGrp="1"/>
          </p:cNvSpPr>
          <p:nvPr>
            <p:ph type="sldNum" idx="12"/>
          </p:nvPr>
        </p:nvSpPr>
        <p:spPr/>
        <p:txBody>
          <a:bodyPr/>
          <a:lstStyle/>
          <a:p>
            <a:fld id="{00000000-1234-1234-1234-123412341234}" type="slidenum">
              <a:rPr lang="en-US" smtClean="0"/>
              <a:pPr/>
              <a:t>9</a:t>
            </a:fld>
            <a:endParaRPr lang="en-US"/>
          </a:p>
        </p:txBody>
      </p:sp>
      <p:pic>
        <p:nvPicPr>
          <p:cNvPr id="14" name="Picture Placeholder 13">
            <a:extLst>
              <a:ext uri="{FF2B5EF4-FFF2-40B4-BE49-F238E27FC236}">
                <a16:creationId xmlns:a16="http://schemas.microsoft.com/office/drawing/2014/main" id="{4FB31828-2B4F-4B50-89B2-AA01A38D0B52}"/>
              </a:ext>
            </a:extLst>
          </p:cNvPr>
          <p:cNvPicPr>
            <a:picLocks noGrp="1" noChangeAspect="1"/>
          </p:cNvPicPr>
          <p:nvPr>
            <p:ph type="pic" sz="quarter" idx="4294967295"/>
          </p:nvPr>
        </p:nvPicPr>
        <p:blipFill>
          <a:blip r:embed="rId3"/>
          <a:srcRect t="5726" b="5726"/>
          <a:stretch>
            <a:fillRect/>
          </a:stretch>
        </p:blipFill>
        <p:spPr>
          <a:xfrm>
            <a:off x="6338888" y="1447800"/>
            <a:ext cx="548640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Placeholder 10">
            <a:extLst>
              <a:ext uri="{FF2B5EF4-FFF2-40B4-BE49-F238E27FC236}">
                <a16:creationId xmlns:a16="http://schemas.microsoft.com/office/drawing/2014/main" id="{76AA1180-1209-48AD-8C8C-C9B6D5FC3ABA}"/>
              </a:ext>
            </a:extLst>
          </p:cNvPr>
          <p:cNvPicPr>
            <a:picLocks noGrp="1" noChangeAspect="1"/>
          </p:cNvPicPr>
          <p:nvPr>
            <p:ph type="pic" sz="quarter" idx="4294967295"/>
          </p:nvPr>
        </p:nvPicPr>
        <p:blipFill rotWithShape="1">
          <a:blip r:embed="rId4"/>
          <a:stretch/>
        </p:blipFill>
        <p:spPr>
          <a:xfrm>
            <a:off x="388938" y="2529224"/>
            <a:ext cx="4851364" cy="1947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1940828"/>
      </p:ext>
    </p:extLst>
  </p:cSld>
  <p:clrMapOvr>
    <a:masterClrMapping/>
  </p:clrMapOvr>
</p:sld>
</file>

<file path=ppt/theme/theme1.xml><?xml version="1.0" encoding="utf-8"?>
<a:theme xmlns:a="http://schemas.openxmlformats.org/drawingml/2006/main" name="template">
  <a:themeElements>
    <a:clrScheme name="DBrumley201205 1">
      <a:dk1>
        <a:srgbClr val="000000"/>
      </a:dk1>
      <a:lt1>
        <a:srgbClr val="FFFFFF"/>
      </a:lt1>
      <a:dk2>
        <a:srgbClr val="990000"/>
      </a:dk2>
      <a:lt2>
        <a:srgbClr val="E3E1E1"/>
      </a:lt2>
      <a:accent1>
        <a:srgbClr val="990000"/>
      </a:accent1>
      <a:accent2>
        <a:srgbClr val="E47932"/>
      </a:accent2>
      <a:accent3>
        <a:srgbClr val="00709E"/>
      </a:accent3>
      <a:accent4>
        <a:srgbClr val="595A5A"/>
      </a:accent4>
      <a:accent5>
        <a:srgbClr val="009446"/>
      </a:accent5>
      <a:accent6>
        <a:srgbClr val="936241"/>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5333</TotalTime>
  <Words>1816</Words>
  <Application>Microsoft Office PowerPoint</Application>
  <PresentationFormat>Widescreen</PresentationFormat>
  <Paragraphs>498</Paragraphs>
  <Slides>42</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Cambria</vt:lpstr>
      <vt:lpstr>Consolas</vt:lpstr>
      <vt:lpstr>Times</vt:lpstr>
      <vt:lpstr>template</vt:lpstr>
      <vt:lpstr>Outline</vt:lpstr>
      <vt:lpstr>Git</vt:lpstr>
      <vt:lpstr>Zack</vt:lpstr>
      <vt:lpstr>Installation</vt:lpstr>
      <vt:lpstr>History</vt:lpstr>
      <vt:lpstr>Implementation</vt:lpstr>
      <vt:lpstr>Hash Collision</vt:lpstr>
      <vt:lpstr>3 Stages of Changes</vt:lpstr>
      <vt:lpstr>Basic Commands</vt:lpstr>
      <vt:lpstr>An example workflow</vt:lpstr>
      <vt:lpstr>Git Reset</vt:lpstr>
      <vt:lpstr>Git Reset</vt:lpstr>
      <vt:lpstr>Git Reset</vt:lpstr>
      <vt:lpstr>Git Reset</vt:lpstr>
      <vt:lpstr>Remote repository</vt:lpstr>
      <vt:lpstr>Collaboration</vt:lpstr>
      <vt:lpstr>Collaboration</vt:lpstr>
      <vt:lpstr>Collaboration</vt:lpstr>
      <vt:lpstr>Collaboration</vt:lpstr>
      <vt:lpstr>Collaboration</vt:lpstr>
      <vt:lpstr>Exercises</vt:lpstr>
      <vt:lpstr>Resolving Conflicts</vt:lpstr>
      <vt:lpstr>Resolving Conflicts</vt:lpstr>
      <vt:lpstr>Resolving Conflicts</vt:lpstr>
      <vt:lpstr>Branch</vt:lpstr>
      <vt:lpstr>Branch</vt:lpstr>
      <vt:lpstr>Branch</vt:lpstr>
      <vt:lpstr>Merging Branches</vt:lpstr>
      <vt:lpstr>Rebase</vt:lpstr>
      <vt:lpstr>Rebase vs. Merge</vt:lpstr>
      <vt:lpstr>Pushing Branches to Remote</vt:lpstr>
      <vt:lpstr>Optional Exercises</vt:lpstr>
      <vt:lpstr>Git tools: Interactive Rebase</vt:lpstr>
      <vt:lpstr>Git tools: filter-branch</vt:lpstr>
      <vt:lpstr>Git tools: Git Ignore</vt:lpstr>
      <vt:lpstr>Git tools: Stashing</vt:lpstr>
      <vt:lpstr>Git tools: RefLog</vt:lpstr>
      <vt:lpstr>Dangerous Commands</vt:lpstr>
      <vt:lpstr>Good Practices</vt:lpstr>
      <vt:lpstr>Question</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Oleinik, Katia</dc:creator>
  <cp:lastModifiedBy>Zack Light</cp:lastModifiedBy>
  <cp:revision>219</cp:revision>
  <dcterms:modified xsi:type="dcterms:W3CDTF">2020-01-25T15:45:13Z</dcterms:modified>
</cp:coreProperties>
</file>